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57" r:id="rId3"/>
    <p:sldId id="260" r:id="rId4"/>
    <p:sldId id="262" r:id="rId5"/>
    <p:sldId id="263" r:id="rId6"/>
    <p:sldId id="264" r:id="rId7"/>
    <p:sldId id="265" r:id="rId8"/>
    <p:sldId id="266" r:id="rId9"/>
    <p:sldId id="267" r:id="rId10"/>
    <p:sldId id="268" r:id="rId11"/>
    <p:sldId id="271" r:id="rId12"/>
    <p:sldId id="272" r:id="rId13"/>
    <p:sldId id="273" r:id="rId14"/>
    <p:sldId id="269" r:id="rId15"/>
    <p:sldId id="274" r:id="rId16"/>
    <p:sldId id="27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7FBDBF19-BEC2-4B6F-ABB3-EFDBC9628AA8}">
          <p14:sldIdLst/>
        </p14:section>
        <p14:section name="Untitled Section" id="{898E1615-0041-4227-BF33-F6545635A11B}">
          <p14:sldIdLst>
            <p14:sldId id="256"/>
            <p14:sldId id="257"/>
            <p14:sldId id="260"/>
            <p14:sldId id="262"/>
            <p14:sldId id="263"/>
            <p14:sldId id="264"/>
            <p14:sldId id="265"/>
            <p14:sldId id="266"/>
            <p14:sldId id="267"/>
            <p14:sldId id="268"/>
            <p14:sldId id="271"/>
            <p14:sldId id="272"/>
            <p14:sldId id="273"/>
            <p14:sldId id="269"/>
            <p14:sldId id="274"/>
            <p14:sldId id="275"/>
          </p14:sldIdLst>
        </p14:section>
        <p14:section name="Untitled Section" id="{8885D925-267C-4C84-A3E1-D04F3BAA2619}">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ishore Mittapalli" initials="KM" lastIdx="1" clrIdx="0">
    <p:extLst>
      <p:ext uri="{19B8F6BF-5375-455C-9EA6-DF929625EA0E}">
        <p15:presenceInfo xmlns:p15="http://schemas.microsoft.com/office/powerpoint/2012/main" userId="e6936d30ab57cba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94660"/>
  </p:normalViewPr>
  <p:slideViewPr>
    <p:cSldViewPr snapToGrid="0">
      <p:cViewPr varScale="1">
        <p:scale>
          <a:sx n="77" d="100"/>
          <a:sy n="77" d="100"/>
        </p:scale>
        <p:origin x="749" y="5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7-15T21:17:31.171" idx="1">
    <p:pos x="10" y="10"/>
    <p:text/>
    <p:extLst>
      <p:ext uri="{C676402C-5697-4E1C-873F-D02D1690AC5C}">
        <p15:threadingInfo xmlns:p15="http://schemas.microsoft.com/office/powerpoint/2012/main" timeZoneBias="-330"/>
      </p:ext>
    </p:extLst>
  </p:cm>
</p:cmLst>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AA149A-AF70-4F98-A2C8-9DD6B409126B}" type="datetimeFigureOut">
              <a:rPr lang="en-IN" smtClean="0"/>
              <a:t>18-07-2024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069930-F30E-4891-B631-6D2A1CC7A02E}" type="slidenum">
              <a:rPr lang="en-IN" smtClean="0"/>
              <a:t>‹#›</a:t>
            </a:fld>
            <a:endParaRPr lang="en-IN"/>
          </a:p>
        </p:txBody>
      </p:sp>
    </p:spTree>
    <p:extLst>
      <p:ext uri="{BB962C8B-B14F-4D97-AF65-F5344CB8AC3E}">
        <p14:creationId xmlns:p14="http://schemas.microsoft.com/office/powerpoint/2010/main" val="304571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dirty="0"/>
          </a:p>
        </p:txBody>
      </p:sp>
      <p:sp>
        <p:nvSpPr>
          <p:cNvPr id="4" name="Slide Number Placeholder 3"/>
          <p:cNvSpPr>
            <a:spLocks noGrp="1"/>
          </p:cNvSpPr>
          <p:nvPr>
            <p:ph type="sldNum" sz="quarter" idx="5"/>
          </p:nvPr>
        </p:nvSpPr>
        <p:spPr/>
        <p:txBody>
          <a:bodyPr/>
          <a:lstStyle/>
          <a:p>
            <a:fld id="{95069930-F30E-4891-B631-6D2A1CC7A02E}" type="slidenum">
              <a:rPr lang="en-IN" smtClean="0"/>
              <a:t>1</a:t>
            </a:fld>
            <a:endParaRPr lang="en-IN"/>
          </a:p>
        </p:txBody>
      </p:sp>
    </p:spTree>
    <p:extLst>
      <p:ext uri="{BB962C8B-B14F-4D97-AF65-F5344CB8AC3E}">
        <p14:creationId xmlns:p14="http://schemas.microsoft.com/office/powerpoint/2010/main" val="2673350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5069930-F30E-4891-B631-6D2A1CC7A02E}" type="slidenum">
              <a:rPr lang="en-IN" smtClean="0"/>
              <a:t>3</a:t>
            </a:fld>
            <a:endParaRPr lang="en-IN"/>
          </a:p>
        </p:txBody>
      </p:sp>
    </p:spTree>
    <p:extLst>
      <p:ext uri="{BB962C8B-B14F-4D97-AF65-F5344CB8AC3E}">
        <p14:creationId xmlns:p14="http://schemas.microsoft.com/office/powerpoint/2010/main" val="1731793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AE28321C-6CA2-4E73-81C8-24714F45B298}" type="datetimeFigureOut">
              <a:rPr lang="en-IN" smtClean="0"/>
              <a:t>18-07-2024</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2054043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E28321C-6CA2-4E73-81C8-24714F45B298}" type="datetimeFigureOut">
              <a:rPr lang="en-IN" smtClean="0"/>
              <a:t>18-07-2024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3427278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E28321C-6CA2-4E73-81C8-24714F45B298}" type="datetimeFigureOut">
              <a:rPr lang="en-IN" smtClean="0"/>
              <a:t>18-07-2024</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12593957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E28321C-6CA2-4E73-81C8-24714F45B298}" type="datetimeFigureOut">
              <a:rPr lang="en-IN" smtClean="0"/>
              <a:t>18-07-2024</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18494616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28321C-6CA2-4E73-81C8-24714F45B298}" type="datetimeFigureOut">
              <a:rPr lang="en-IN" smtClean="0"/>
              <a:t>18-07-2024</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1995782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AE28321C-6CA2-4E73-81C8-24714F45B298}" type="datetimeFigureOut">
              <a:rPr lang="en-IN" smtClean="0"/>
              <a:t>18-07-2024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9116119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AE28321C-6CA2-4E73-81C8-24714F45B298}" type="datetimeFigureOut">
              <a:rPr lang="en-IN" smtClean="0"/>
              <a:t>18-07-2024</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241925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AE28321C-6CA2-4E73-81C8-24714F45B298}" type="datetimeFigureOut">
              <a:rPr lang="en-IN" smtClean="0"/>
              <a:t>18-07-2024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4236260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AE28321C-6CA2-4E73-81C8-24714F45B298}" type="datetimeFigureOut">
              <a:rPr lang="en-IN" smtClean="0"/>
              <a:t>18-07-2024</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1318762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28321C-6CA2-4E73-81C8-24714F45B298}" type="datetimeFigureOut">
              <a:rPr lang="en-IN" smtClean="0"/>
              <a:t>18-07-2024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3452804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28321C-6CA2-4E73-81C8-24714F45B298}" type="datetimeFigureOut">
              <a:rPr lang="en-IN" smtClean="0"/>
              <a:t>18-07-2024</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2374175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28321C-6CA2-4E73-81C8-24714F45B298}" type="datetimeFigureOut">
              <a:rPr lang="en-IN" smtClean="0"/>
              <a:t>18-07-2024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3850637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E28321C-6CA2-4E73-81C8-24714F45B298}" type="datetimeFigureOut">
              <a:rPr lang="en-IN" smtClean="0"/>
              <a:t>18-07-2024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2313321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E28321C-6CA2-4E73-81C8-24714F45B298}" type="datetimeFigureOut">
              <a:rPr lang="en-IN" smtClean="0"/>
              <a:t>18-07-2024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3809284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28321C-6CA2-4E73-81C8-24714F45B298}" type="datetimeFigureOut">
              <a:rPr lang="en-IN" smtClean="0"/>
              <a:t>18-07-2024</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333320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E28321C-6CA2-4E73-81C8-24714F45B298}" type="datetimeFigureOut">
              <a:rPr lang="en-IN" smtClean="0"/>
              <a:t>18-07-2024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9251914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E28321C-6CA2-4E73-81C8-24714F45B298}" type="datetimeFigureOut">
              <a:rPr lang="en-IN" smtClean="0"/>
              <a:t>18-07-2024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E4232A4-0150-4DD7-915F-6AFE0C87F931}" type="slidenum">
              <a:rPr lang="en-IN" smtClean="0"/>
              <a:t>‹#›</a:t>
            </a:fld>
            <a:endParaRPr lang="en-IN"/>
          </a:p>
        </p:txBody>
      </p:sp>
    </p:spTree>
    <p:extLst>
      <p:ext uri="{BB962C8B-B14F-4D97-AF65-F5344CB8AC3E}">
        <p14:creationId xmlns:p14="http://schemas.microsoft.com/office/powerpoint/2010/main" val="4236049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AE28321C-6CA2-4E73-81C8-24714F45B298}" type="datetimeFigureOut">
              <a:rPr lang="en-IN" smtClean="0"/>
              <a:t>18-07-2024</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9E4232A4-0150-4DD7-915F-6AFE0C87F931}" type="slidenum">
              <a:rPr lang="en-IN" smtClean="0"/>
              <a:t>‹#›</a:t>
            </a:fld>
            <a:endParaRPr lang="en-IN"/>
          </a:p>
        </p:txBody>
      </p:sp>
    </p:spTree>
    <p:extLst>
      <p:ext uri="{BB962C8B-B14F-4D97-AF65-F5344CB8AC3E}">
        <p14:creationId xmlns:p14="http://schemas.microsoft.com/office/powerpoint/2010/main" val="10736565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docs.mongodb.com/" TargetMode="External"/><Relationship Id="rId2" Type="http://schemas.openxmlformats.org/officeDocument/2006/relationships/hyperlink" Target="https://reactjs.org/docs/getting-started.html" TargetMode="External"/><Relationship Id="rId1" Type="http://schemas.openxmlformats.org/officeDocument/2006/relationships/slideLayout" Target="../slideLayouts/slideLayout1.xml"/><Relationship Id="rId6" Type="http://schemas.openxmlformats.org/officeDocument/2006/relationships/hyperlink" Target="https://stripe.com/docs" TargetMode="External"/><Relationship Id="rId5" Type="http://schemas.openxmlformats.org/officeDocument/2006/relationships/hyperlink" Target="https://nodejs.org/en/docs/" TargetMode="External"/><Relationship Id="rId4" Type="http://schemas.openxmlformats.org/officeDocument/2006/relationships/hyperlink" Target="https://expressjs.com/"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87DA2-E6D3-D088-1C39-F68E8B37D3F5}"/>
              </a:ext>
            </a:extLst>
          </p:cNvPr>
          <p:cNvSpPr>
            <a:spLocks noGrp="1"/>
          </p:cNvSpPr>
          <p:nvPr>
            <p:ph type="ctrTitle"/>
          </p:nvPr>
        </p:nvSpPr>
        <p:spPr>
          <a:xfrm>
            <a:off x="952107" y="1121790"/>
            <a:ext cx="10180949" cy="1055802"/>
          </a:xfrm>
        </p:spPr>
        <p:txBody>
          <a:bodyPr/>
          <a:lstStyle/>
          <a:p>
            <a:pPr algn="ctr"/>
            <a:br>
              <a:rPr lang="en-IN" sz="2800" b="0" strike="noStrike" spc="-1" dirty="0">
                <a:solidFill>
                  <a:srgbClr val="F2F0F4"/>
                </a:solidFill>
                <a:latin typeface="Montserrat"/>
                <a:ea typeface="Montserrat"/>
              </a:rPr>
            </a:br>
            <a:r>
              <a:rPr lang="en-IN" sz="2800" b="0" strike="noStrike" spc="-1" dirty="0">
                <a:solidFill>
                  <a:srgbClr val="F2F0F4"/>
                </a:solidFill>
                <a:latin typeface="Montserrat"/>
                <a:ea typeface="Montserrat"/>
              </a:rPr>
              <a:t>Rajiv Gandhi University Of Knowledge Technologies  Andhra Pradesh</a:t>
            </a:r>
            <a:br>
              <a:rPr lang="en-IN" sz="2800" b="0" strike="noStrike" spc="-1" dirty="0">
                <a:solidFill>
                  <a:srgbClr val="F2F0F4"/>
                </a:solidFill>
                <a:latin typeface="Montserrat"/>
                <a:ea typeface="Montserrat"/>
              </a:rPr>
            </a:br>
            <a:endParaRPr lang="en-IN" sz="2800" dirty="0"/>
          </a:p>
        </p:txBody>
      </p:sp>
      <p:sp>
        <p:nvSpPr>
          <p:cNvPr id="3" name="Subtitle 2">
            <a:extLst>
              <a:ext uri="{FF2B5EF4-FFF2-40B4-BE49-F238E27FC236}">
                <a16:creationId xmlns:a16="http://schemas.microsoft.com/office/drawing/2014/main" id="{47056A96-4771-0B8E-82B5-20BEA817DCC3}"/>
              </a:ext>
            </a:extLst>
          </p:cNvPr>
          <p:cNvSpPr>
            <a:spLocks noGrp="1"/>
          </p:cNvSpPr>
          <p:nvPr>
            <p:ph type="subTitle" idx="1"/>
          </p:nvPr>
        </p:nvSpPr>
        <p:spPr>
          <a:xfrm>
            <a:off x="174632" y="1909713"/>
            <a:ext cx="11536680" cy="4689049"/>
          </a:xfrm>
        </p:spPr>
        <p:txBody>
          <a:bodyPr>
            <a:normAutofit/>
          </a:bodyPr>
          <a:lstStyle/>
          <a:p>
            <a:pPr algn="ctr"/>
            <a:r>
              <a:rPr lang="en-IN" sz="1800" b="0" strike="noStrike" spc="-1" dirty="0">
                <a:solidFill>
                  <a:srgbClr val="F2F0F4"/>
                </a:solidFill>
                <a:latin typeface="Montserrat"/>
                <a:ea typeface="Montserrat"/>
              </a:rPr>
              <a:t>RK Valley Institute </a:t>
            </a:r>
          </a:p>
          <a:p>
            <a:pPr algn="ctr"/>
            <a:r>
              <a:rPr lang="en-IN" sz="1800" b="0" strike="noStrike" spc="-1" dirty="0">
                <a:solidFill>
                  <a:srgbClr val="DCD7E5"/>
                </a:solidFill>
                <a:latin typeface="Heebo"/>
                <a:ea typeface="Heebo"/>
              </a:rPr>
              <a:t>(</a:t>
            </a:r>
            <a:r>
              <a:rPr lang="en-IN" sz="1400" b="0" strike="noStrike" spc="-1" dirty="0">
                <a:solidFill>
                  <a:srgbClr val="DCD7E5"/>
                </a:solidFill>
                <a:latin typeface="Heebo"/>
                <a:ea typeface="Heebo"/>
              </a:rPr>
              <a:t>Constituted under the A.P </a:t>
            </a:r>
            <a:r>
              <a:rPr lang="en-IN" sz="1400" b="0" strike="noStrike" spc="-1" dirty="0" err="1">
                <a:solidFill>
                  <a:srgbClr val="DCD7E5"/>
                </a:solidFill>
                <a:latin typeface="Heebo"/>
                <a:ea typeface="Heebo"/>
              </a:rPr>
              <a:t>Govt,Act</a:t>
            </a:r>
            <a:r>
              <a:rPr lang="en-IN" sz="1400" b="0" strike="noStrike" spc="-1" dirty="0">
                <a:solidFill>
                  <a:srgbClr val="DCD7E5"/>
                </a:solidFill>
                <a:latin typeface="Heebo"/>
                <a:ea typeface="Heebo"/>
              </a:rPr>
              <a:t> 18 of 2008 and recognized as per Section 2(f),12(B) of UGC Act,1956)</a:t>
            </a:r>
          </a:p>
          <a:p>
            <a:pPr algn="ctr"/>
            <a:endParaRPr lang="en-IN" sz="1400" b="0" strike="noStrike" spc="-1" dirty="0">
              <a:latin typeface="Arial"/>
            </a:endParaRPr>
          </a:p>
          <a:p>
            <a:pPr algn="ctr"/>
            <a:r>
              <a:rPr lang="en-IN" sz="1800" b="0" strike="noStrike" spc="-1" dirty="0">
                <a:solidFill>
                  <a:srgbClr val="DCD7E5"/>
                </a:solidFill>
                <a:latin typeface="Heebo"/>
                <a:ea typeface="Heebo"/>
              </a:rPr>
              <a:t>Accredited by "NAAC" with "B+" Grade</a:t>
            </a:r>
          </a:p>
          <a:p>
            <a:pPr algn="ctr"/>
            <a:endParaRPr lang="en-IN" sz="1800" b="0" strike="noStrike" spc="-1" dirty="0">
              <a:solidFill>
                <a:srgbClr val="DCD7E5"/>
              </a:solidFill>
              <a:latin typeface="Heebo"/>
              <a:ea typeface="Heebo"/>
            </a:endParaRPr>
          </a:p>
          <a:p>
            <a:pPr algn="ctr"/>
            <a:r>
              <a:rPr lang="en-IN" sz="1800" b="1" strike="noStrike" spc="-1" dirty="0">
                <a:solidFill>
                  <a:srgbClr val="F2F0F4"/>
                </a:solidFill>
                <a:latin typeface="Montserrat"/>
                <a:ea typeface="Montserrat"/>
              </a:rPr>
              <a:t>DEPARTMENT OF COMPUTER SCIENCE AND ENGINEERING</a:t>
            </a:r>
          </a:p>
          <a:p>
            <a:pPr algn="ctr"/>
            <a:r>
              <a:rPr lang="en-IN" sz="1800" b="1" u="sng" strike="noStrike" spc="-1" dirty="0">
                <a:solidFill>
                  <a:srgbClr val="F2F0F4"/>
                </a:solidFill>
                <a:uFillTx/>
                <a:latin typeface="Montserrat"/>
                <a:ea typeface="Montserrat"/>
              </a:rPr>
              <a:t>ABHIYANTH PRE-ORDER BOOKINGS</a:t>
            </a:r>
          </a:p>
          <a:p>
            <a:pPr algn="ctr"/>
            <a:r>
              <a:rPr lang="en-IN" sz="1800" b="0" strike="noStrike" spc="-1" dirty="0">
                <a:solidFill>
                  <a:srgbClr val="F2F0F4"/>
                </a:solidFill>
                <a:latin typeface="Montserrat"/>
                <a:ea typeface="Montserrat"/>
              </a:rPr>
              <a:t>Under the Guidance of </a:t>
            </a:r>
            <a:endParaRPr lang="en-IN" sz="1800" b="0" strike="noStrike" spc="-1" dirty="0">
              <a:latin typeface="Arial"/>
            </a:endParaRPr>
          </a:p>
          <a:p>
            <a:pPr algn="ctr"/>
            <a:r>
              <a:rPr lang="en-IN" b="1" spc="-1" dirty="0">
                <a:solidFill>
                  <a:srgbClr val="F2F0F4"/>
                </a:solidFill>
                <a:latin typeface="Montserrat"/>
              </a:rPr>
              <a:t>A.MAHENDRA </a:t>
            </a:r>
          </a:p>
          <a:p>
            <a:pPr algn="ctr"/>
            <a:r>
              <a:rPr lang="en-IN" sz="1800" b="1" strike="noStrike" spc="-1" dirty="0">
                <a:solidFill>
                  <a:srgbClr val="F2F0F4"/>
                </a:solidFill>
                <a:latin typeface="Montserrat"/>
              </a:rPr>
              <a:t>																		</a:t>
            </a:r>
            <a:r>
              <a:rPr lang="en-IN" sz="1800" strike="noStrike" spc="-1" dirty="0">
                <a:solidFill>
                  <a:srgbClr val="F2F0F4"/>
                </a:solidFill>
                <a:latin typeface="Montserrat"/>
              </a:rPr>
              <a:t>M.HINDU PRIYA</a:t>
            </a:r>
          </a:p>
          <a:p>
            <a:pPr algn="ctr"/>
            <a:r>
              <a:rPr lang="en-IN" spc="-1" dirty="0">
                <a:solidFill>
                  <a:srgbClr val="F2F0F4"/>
                </a:solidFill>
                <a:latin typeface="Montserrat"/>
              </a:rPr>
              <a:t>																		R190581</a:t>
            </a:r>
            <a:endParaRPr lang="en-IN" sz="1800" strike="noStrike" spc="-1" dirty="0">
              <a:latin typeface="Arial"/>
            </a:endParaRPr>
          </a:p>
          <a:p>
            <a:pPr algn="ctr"/>
            <a:endParaRPr lang="en-IN" spc="-1" dirty="0">
              <a:latin typeface="Arial"/>
            </a:endParaRPr>
          </a:p>
          <a:p>
            <a:pPr algn="ctr"/>
            <a:endParaRPr lang="en-IN" sz="1800" b="0" strike="noStrike" spc="-1" dirty="0">
              <a:latin typeface="Arial"/>
            </a:endParaRPr>
          </a:p>
          <a:p>
            <a:endParaRPr lang="en-IN" dirty="0"/>
          </a:p>
        </p:txBody>
      </p:sp>
    </p:spTree>
    <p:extLst>
      <p:ext uri="{BB962C8B-B14F-4D97-AF65-F5344CB8AC3E}">
        <p14:creationId xmlns:p14="http://schemas.microsoft.com/office/powerpoint/2010/main" val="798806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3E15F-D3B1-729D-E789-0EE8F2E1D5D3}"/>
              </a:ext>
            </a:extLst>
          </p:cNvPr>
          <p:cNvSpPr>
            <a:spLocks noGrp="1"/>
          </p:cNvSpPr>
          <p:nvPr>
            <p:ph type="ctrTitle"/>
          </p:nvPr>
        </p:nvSpPr>
        <p:spPr>
          <a:xfrm>
            <a:off x="596348" y="894522"/>
            <a:ext cx="9988826" cy="974034"/>
          </a:xfrm>
        </p:spPr>
        <p:txBody>
          <a:bodyPr/>
          <a:lstStyle/>
          <a:p>
            <a:r>
              <a:rPr lang="en-IN" sz="2400" b="1" u="sng" strike="noStrike" spc="-1" dirty="0">
                <a:solidFill>
                  <a:srgbClr val="F2F0F4"/>
                </a:solidFill>
                <a:uFillTx/>
                <a:latin typeface="Times New Roman" panose="02020603050405020304" pitchFamily="18" charset="0"/>
                <a:ea typeface="Montserrat"/>
                <a:cs typeface="Times New Roman" panose="02020603050405020304" pitchFamily="18" charset="0"/>
              </a:rPr>
              <a:t>My Contributions to the </a:t>
            </a:r>
            <a:r>
              <a:rPr lang="en-IN" sz="2400" b="1" u="sng" strike="noStrike" spc="-1" dirty="0" err="1">
                <a:solidFill>
                  <a:srgbClr val="F2F0F4"/>
                </a:solidFill>
                <a:uFillTx/>
                <a:latin typeface="Times New Roman" panose="02020603050405020304" pitchFamily="18" charset="0"/>
                <a:ea typeface="Montserrat"/>
                <a:cs typeface="Times New Roman" panose="02020603050405020304" pitchFamily="18" charset="0"/>
              </a:rPr>
              <a:t>Abhiyanth</a:t>
            </a:r>
            <a:r>
              <a:rPr lang="en-IN" sz="2400" b="1" u="sng" strike="noStrike" spc="-1" dirty="0">
                <a:solidFill>
                  <a:srgbClr val="F2F0F4"/>
                </a:solidFill>
                <a:uFillTx/>
                <a:latin typeface="Times New Roman" panose="02020603050405020304" pitchFamily="18" charset="0"/>
                <a:ea typeface="Montserrat"/>
                <a:cs typeface="Times New Roman" panose="02020603050405020304" pitchFamily="18" charset="0"/>
              </a:rPr>
              <a:t> Pre-Order Bookings Application</a:t>
            </a:r>
            <a:br>
              <a:rPr lang="en-IN" sz="2400" b="1" strike="noStrike" spc="-1" dirty="0">
                <a:latin typeface="Times New Roman" panose="02020603050405020304" pitchFamily="18" charset="0"/>
                <a:cs typeface="Times New Roman" panose="02020603050405020304" pitchFamily="18" charset="0"/>
              </a:rPr>
            </a:b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D492CED-C090-E826-FBC6-9EE630563EE3}"/>
              </a:ext>
            </a:extLst>
          </p:cNvPr>
          <p:cNvSpPr>
            <a:spLocks noGrp="1"/>
          </p:cNvSpPr>
          <p:nvPr>
            <p:ph type="subTitle" idx="1"/>
          </p:nvPr>
        </p:nvSpPr>
        <p:spPr>
          <a:xfrm>
            <a:off x="596348" y="1615109"/>
            <a:ext cx="10644808" cy="5710482"/>
          </a:xfrm>
        </p:spPr>
        <p:txBody>
          <a:bodyPr/>
          <a:lstStyle/>
          <a:p>
            <a:endParaRPr lang="en-IN" b="1" dirty="0">
              <a:solidFill>
                <a:schemeClr val="accent2"/>
              </a:solidFill>
              <a:latin typeface="Times New Roman" panose="02020603050405020304" pitchFamily="18" charset="0"/>
              <a:cs typeface="Times New Roman" panose="02020603050405020304" pitchFamily="18" charset="0"/>
            </a:endParaRPr>
          </a:p>
          <a:p>
            <a:endParaRPr lang="en-IN" b="1" dirty="0">
              <a:solidFill>
                <a:schemeClr val="accent2"/>
              </a:solidFill>
              <a:latin typeface="Times New Roman" panose="02020603050405020304" pitchFamily="18" charset="0"/>
              <a:cs typeface="Times New Roman" panose="02020603050405020304" pitchFamily="18" charset="0"/>
            </a:endParaRPr>
          </a:p>
          <a:p>
            <a:r>
              <a:rPr lang="en-IN" b="1" dirty="0">
                <a:solidFill>
                  <a:schemeClr val="accent2"/>
                </a:solidFill>
                <a:latin typeface="Times New Roman" panose="02020603050405020304" pitchFamily="18" charset="0"/>
                <a:cs typeface="Times New Roman" panose="02020603050405020304" pitchFamily="18" charset="0"/>
              </a:rPr>
              <a:t>Technical Contributions</a:t>
            </a:r>
          </a:p>
          <a:p>
            <a:endParaRPr lang="en-IN" b="1" dirty="0">
              <a:solidFill>
                <a:schemeClr val="accent2"/>
              </a:solidFill>
              <a:latin typeface="Times New Roman" panose="02020603050405020304" pitchFamily="18" charset="0"/>
              <a:cs typeface="Times New Roman" panose="02020603050405020304" pitchFamily="18" charset="0"/>
            </a:endParaRPr>
          </a:p>
          <a:p>
            <a:pPr>
              <a:lnSpc>
                <a:spcPct val="150000"/>
              </a:lnSpc>
            </a:pPr>
            <a:r>
              <a:rPr lang="en-IN" dirty="0"/>
              <a:t>	</a:t>
            </a:r>
            <a:r>
              <a:rPr lang="en-US" sz="1600" dirty="0">
                <a:solidFill>
                  <a:schemeClr val="bg1"/>
                </a:solidFill>
                <a:latin typeface="Times New Roman" panose="02020603050405020304" pitchFamily="18" charset="0"/>
                <a:cs typeface="Times New Roman" panose="02020603050405020304" pitchFamily="18" charset="0"/>
              </a:rPr>
              <a:t>Developed the idea to streamline the preorder process for student-run stalls, focusing on efficiency and convenience. Implemented user-friendly interfaces using React, ensuring seamless navigation and interaction. Integrated MongoDB, Express.js, and Node.js to create a robust backend for secure data management and processing. Integrated Stripe for secure and efficient payment processing, enhancing the overall user experience.</a:t>
            </a:r>
            <a:endParaRPr lang="en-IN" sz="1600" dirty="0">
              <a:solidFill>
                <a:schemeClr val="bg1"/>
              </a:solidFill>
              <a:latin typeface="Times New Roman" panose="02020603050405020304" pitchFamily="18" charset="0"/>
              <a:cs typeface="Times New Roman" panose="02020603050405020304" pitchFamily="18" charset="0"/>
            </a:endParaRPr>
          </a:p>
          <a:p>
            <a:pPr>
              <a:lnSpc>
                <a:spcPct val="150000"/>
              </a:lnSpc>
            </a:pPr>
            <a:endParaRPr lang="en-IN" dirty="0"/>
          </a:p>
          <a:p>
            <a:r>
              <a:rPr lang="en-IN" b="1" dirty="0">
                <a:solidFill>
                  <a:schemeClr val="accent2"/>
                </a:solidFill>
                <a:latin typeface="Times New Roman" panose="02020603050405020304" pitchFamily="18" charset="0"/>
                <a:cs typeface="Times New Roman" panose="02020603050405020304" pitchFamily="18" charset="0"/>
              </a:rPr>
              <a:t>	</a:t>
            </a:r>
          </a:p>
          <a:p>
            <a:r>
              <a:rPr lang="en-IN" dirty="0"/>
              <a:t>	</a:t>
            </a:r>
          </a:p>
          <a:p>
            <a:r>
              <a:rPr lang="en-IN" dirty="0"/>
              <a:t> </a:t>
            </a:r>
          </a:p>
        </p:txBody>
      </p:sp>
    </p:spTree>
    <p:extLst>
      <p:ext uri="{BB962C8B-B14F-4D97-AF65-F5344CB8AC3E}">
        <p14:creationId xmlns:p14="http://schemas.microsoft.com/office/powerpoint/2010/main" val="2947945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E3D55-33D6-61F9-1BF8-F22B00412ADA}"/>
              </a:ext>
            </a:extLst>
          </p:cNvPr>
          <p:cNvSpPr>
            <a:spLocks noGrp="1"/>
          </p:cNvSpPr>
          <p:nvPr>
            <p:ph type="title"/>
          </p:nvPr>
        </p:nvSpPr>
        <p:spPr>
          <a:xfrm>
            <a:off x="677876" y="202801"/>
            <a:ext cx="5842194" cy="2283824"/>
          </a:xfrm>
        </p:spPr>
        <p:txBody>
          <a:bodyPr/>
          <a:lstStyle/>
          <a:p>
            <a:r>
              <a:rPr lang="en-IN" sz="3200" b="1" strike="noStrike" spc="-1" dirty="0">
                <a:solidFill>
                  <a:srgbClr val="F2F0F4"/>
                </a:solidFill>
                <a:latin typeface="Times New Roman" panose="02020603050405020304" pitchFamily="18" charset="0"/>
                <a:ea typeface="Montserrat"/>
                <a:cs typeface="Times New Roman" panose="02020603050405020304" pitchFamily="18" charset="0"/>
              </a:rPr>
              <a:t>Modules in a </a:t>
            </a:r>
            <a:r>
              <a:rPr lang="en-IN" sz="3200" b="1" strike="noStrike" spc="-1" dirty="0" err="1">
                <a:solidFill>
                  <a:srgbClr val="F2F0F4"/>
                </a:solidFill>
                <a:latin typeface="Times New Roman" panose="02020603050405020304" pitchFamily="18" charset="0"/>
                <a:ea typeface="Montserrat"/>
                <a:cs typeface="Times New Roman" panose="02020603050405020304" pitchFamily="18" charset="0"/>
              </a:rPr>
              <a:t>Abhiyanth</a:t>
            </a:r>
            <a:r>
              <a:rPr lang="en-IN" sz="3200" b="1" strike="noStrike" spc="-1" dirty="0">
                <a:solidFill>
                  <a:srgbClr val="F2F0F4"/>
                </a:solidFill>
                <a:latin typeface="Times New Roman" panose="02020603050405020304" pitchFamily="18" charset="0"/>
                <a:ea typeface="Montserrat"/>
                <a:cs typeface="Times New Roman" panose="02020603050405020304" pitchFamily="18" charset="0"/>
              </a:rPr>
              <a:t> Pre-Order Bookings</a:t>
            </a:r>
            <a:endParaRPr lang="en-IN" sz="3200" dirty="0"/>
          </a:p>
        </p:txBody>
      </p:sp>
      <p:sp>
        <p:nvSpPr>
          <p:cNvPr id="3" name="Text Placeholder 2">
            <a:extLst>
              <a:ext uri="{FF2B5EF4-FFF2-40B4-BE49-F238E27FC236}">
                <a16:creationId xmlns:a16="http://schemas.microsoft.com/office/drawing/2014/main" id="{39426626-F8D5-3F13-97AE-993FD5D56A3A}"/>
              </a:ext>
            </a:extLst>
          </p:cNvPr>
          <p:cNvSpPr>
            <a:spLocks noGrp="1"/>
          </p:cNvSpPr>
          <p:nvPr>
            <p:ph type="body" idx="1"/>
          </p:nvPr>
        </p:nvSpPr>
        <p:spPr>
          <a:xfrm>
            <a:off x="677876" y="1977888"/>
            <a:ext cx="5536096" cy="4383158"/>
          </a:xfrm>
        </p:spPr>
        <p:txBody>
          <a:bodyPr>
            <a:normAutofit/>
          </a:bodyPr>
          <a:lstStyle/>
          <a:p>
            <a:pPr marL="285750" indent="-285750">
              <a:buFont typeface="Wingdings" panose="05000000000000000000" pitchFamily="2" charset="2"/>
              <a:buChar char="v"/>
            </a:pPr>
            <a:r>
              <a:rPr lang="en-US" sz="1800" b="1" dirty="0">
                <a:latin typeface="Times New Roman" panose="02020603050405020304" pitchFamily="18" charset="0"/>
                <a:cs typeface="Times New Roman" panose="02020603050405020304" pitchFamily="18" charset="0"/>
              </a:rPr>
              <a:t>Module1</a:t>
            </a:r>
          </a:p>
          <a:p>
            <a:pPr>
              <a:lnSpc>
                <a:spcPct val="150000"/>
              </a:lnSpc>
            </a:pPr>
            <a:r>
              <a:rPr lang="en-US" sz="1600" dirty="0">
                <a:solidFill>
                  <a:schemeClr val="bg1"/>
                </a:solidFill>
                <a:latin typeface="Times New Roman" panose="02020603050405020304" pitchFamily="18" charset="0"/>
                <a:cs typeface="Times New Roman" panose="02020603050405020304" pitchFamily="18" charset="0"/>
              </a:rPr>
              <a:t>The first module focuses on developing a user-friendly interface for the </a:t>
            </a:r>
            <a:r>
              <a:rPr lang="en-US" sz="1600" dirty="0" err="1">
                <a:solidFill>
                  <a:schemeClr val="bg1"/>
                </a:solidFill>
                <a:latin typeface="Times New Roman" panose="02020603050405020304" pitchFamily="18" charset="0"/>
                <a:cs typeface="Times New Roman" panose="02020603050405020304" pitchFamily="18" charset="0"/>
              </a:rPr>
              <a:t>Abhiyanth</a:t>
            </a:r>
            <a:r>
              <a:rPr lang="en-US" sz="1600" dirty="0">
                <a:solidFill>
                  <a:schemeClr val="bg1"/>
                </a:solidFill>
                <a:latin typeface="Times New Roman" panose="02020603050405020304" pitchFamily="18" charset="0"/>
                <a:cs typeface="Times New Roman" panose="02020603050405020304" pitchFamily="18" charset="0"/>
              </a:rPr>
              <a:t> Preorder Bookings platform. This involves creating intuitive navigation and seamless interaction using React. The aim is to ensure that users can easily browse menus, manage their carts, and place orders without any hassle. By prioritizing user experience, this module sets the foundation for a successful and engaging platform.</a:t>
            </a:r>
            <a:endParaRPr lang="en-IN" dirty="0"/>
          </a:p>
        </p:txBody>
      </p:sp>
      <p:pic>
        <p:nvPicPr>
          <p:cNvPr id="5" name="Picture 4">
            <a:extLst>
              <a:ext uri="{FF2B5EF4-FFF2-40B4-BE49-F238E27FC236}">
                <a16:creationId xmlns:a16="http://schemas.microsoft.com/office/drawing/2014/main" id="{B6CBD537-585B-5A66-B354-EC0336033CD2}"/>
              </a:ext>
            </a:extLst>
          </p:cNvPr>
          <p:cNvPicPr>
            <a:picLocks noChangeAspect="1"/>
          </p:cNvPicPr>
          <p:nvPr/>
        </p:nvPicPr>
        <p:blipFill rotWithShape="1">
          <a:blip r:embed="rId2">
            <a:extLst>
              <a:ext uri="{28A0092B-C50C-407E-A947-70E740481C1C}">
                <a14:useLocalDpi xmlns:a14="http://schemas.microsoft.com/office/drawing/2010/main" val="0"/>
              </a:ext>
            </a:extLst>
          </a:blip>
          <a:srcRect l="7174" t="7382" r="10082"/>
          <a:stretch/>
        </p:blipFill>
        <p:spPr>
          <a:xfrm>
            <a:off x="6768545" y="1207457"/>
            <a:ext cx="4976291" cy="2962010"/>
          </a:xfrm>
          <a:prstGeom prst="rect">
            <a:avLst/>
          </a:prstGeom>
        </p:spPr>
      </p:pic>
      <p:pic>
        <p:nvPicPr>
          <p:cNvPr id="7" name="Picture 6">
            <a:extLst>
              <a:ext uri="{FF2B5EF4-FFF2-40B4-BE49-F238E27FC236}">
                <a16:creationId xmlns:a16="http://schemas.microsoft.com/office/drawing/2014/main" id="{65563D9F-4806-E2E4-B0BC-37A3B2D5FFD8}"/>
              </a:ext>
            </a:extLst>
          </p:cNvPr>
          <p:cNvPicPr>
            <a:picLocks noChangeAspect="1"/>
          </p:cNvPicPr>
          <p:nvPr/>
        </p:nvPicPr>
        <p:blipFill rotWithShape="1">
          <a:blip r:embed="rId3">
            <a:extLst>
              <a:ext uri="{28A0092B-C50C-407E-A947-70E740481C1C}">
                <a14:useLocalDpi xmlns:a14="http://schemas.microsoft.com/office/drawing/2010/main" val="0"/>
              </a:ext>
            </a:extLst>
          </a:blip>
          <a:srcRect l="6106" t="12631" r="7944" b="7408"/>
          <a:stretch/>
        </p:blipFill>
        <p:spPr>
          <a:xfrm>
            <a:off x="7472440" y="4343397"/>
            <a:ext cx="3568503" cy="2514603"/>
          </a:xfrm>
          <a:prstGeom prst="rect">
            <a:avLst/>
          </a:prstGeom>
        </p:spPr>
      </p:pic>
    </p:spTree>
    <p:extLst>
      <p:ext uri="{BB962C8B-B14F-4D97-AF65-F5344CB8AC3E}">
        <p14:creationId xmlns:p14="http://schemas.microsoft.com/office/powerpoint/2010/main" val="32116284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64B301D-E970-D11E-A361-2E7C0622E576}"/>
              </a:ext>
            </a:extLst>
          </p:cNvPr>
          <p:cNvSpPr>
            <a:spLocks noGrp="1"/>
          </p:cNvSpPr>
          <p:nvPr>
            <p:ph type="body" idx="1"/>
          </p:nvPr>
        </p:nvSpPr>
        <p:spPr>
          <a:xfrm>
            <a:off x="695739" y="838904"/>
            <a:ext cx="5188226" cy="6019095"/>
          </a:xfrm>
        </p:spPr>
        <p:txBody>
          <a:bodyPr>
            <a:normAutofit fontScale="85000" lnSpcReduction="10000"/>
          </a:bodyPr>
          <a:lstStyle/>
          <a:p>
            <a:endParaRPr lang="en-US" sz="2000"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v"/>
            </a:pPr>
            <a:r>
              <a:rPr lang="en-US" sz="1900" b="1" dirty="0">
                <a:latin typeface="Times New Roman" panose="02020603050405020304" pitchFamily="18" charset="0"/>
                <a:cs typeface="Times New Roman" panose="02020603050405020304" pitchFamily="18" charset="0"/>
              </a:rPr>
              <a:t>Module2</a:t>
            </a:r>
          </a:p>
          <a:p>
            <a:pPr>
              <a:lnSpc>
                <a:spcPct val="160000"/>
              </a:lnSpc>
            </a:pPr>
            <a:r>
              <a:rPr lang="en-US" b="1" dirty="0">
                <a:latin typeface="Times New Roman" panose="02020603050405020304" pitchFamily="18" charset="0"/>
                <a:cs typeface="Times New Roman" panose="02020603050405020304" pitchFamily="18" charset="0"/>
              </a:rPr>
              <a:t>	</a:t>
            </a:r>
            <a:r>
              <a:rPr lang="en-US" sz="1700" dirty="0">
                <a:solidFill>
                  <a:schemeClr val="bg1"/>
                </a:solidFill>
              </a:rPr>
              <a:t>The second module addresses the backend infrastructure and data management of the platform. By integrating MongoDB, Express.js, and Node.js, we create a robust and secure system for handling user data and orders. This module focuses on ensuring that all data is stored and processed efficiently, maintaining the integrity and reliability of the platform.</a:t>
            </a:r>
            <a:endParaRPr lang="en-US" sz="1700" b="1" dirty="0">
              <a:solidFill>
                <a:schemeClr val="bg1"/>
              </a:solidFill>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endParaRPr lang="en-IN" dirty="0"/>
          </a:p>
        </p:txBody>
      </p:sp>
      <p:sp>
        <p:nvSpPr>
          <p:cNvPr id="8" name="Rectangle 7">
            <a:extLst>
              <a:ext uri="{FF2B5EF4-FFF2-40B4-BE49-F238E27FC236}">
                <a16:creationId xmlns:a16="http://schemas.microsoft.com/office/drawing/2014/main" id="{CECE681B-92F7-556F-7708-82F0F4FE1983}"/>
              </a:ext>
            </a:extLst>
          </p:cNvPr>
          <p:cNvSpPr/>
          <p:nvPr/>
        </p:nvSpPr>
        <p:spPr>
          <a:xfrm>
            <a:off x="6655907" y="2057400"/>
            <a:ext cx="5108711" cy="2743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9E13C591-0901-3FF3-1E79-58A98F36BF09}"/>
              </a:ext>
            </a:extLst>
          </p:cNvPr>
          <p:cNvPicPr>
            <a:picLocks noChangeAspect="1"/>
          </p:cNvPicPr>
          <p:nvPr/>
        </p:nvPicPr>
        <p:blipFill rotWithShape="1">
          <a:blip r:embed="rId2">
            <a:extLst>
              <a:ext uri="{28A0092B-C50C-407E-A947-70E740481C1C}">
                <a14:useLocalDpi xmlns:a14="http://schemas.microsoft.com/office/drawing/2010/main" val="0"/>
              </a:ext>
            </a:extLst>
          </a:blip>
          <a:srcRect t="10050" r="3968" b="2323"/>
          <a:stretch/>
        </p:blipFill>
        <p:spPr>
          <a:xfrm>
            <a:off x="6804355" y="2261152"/>
            <a:ext cx="4813625" cy="2335695"/>
          </a:xfrm>
          <a:prstGeom prst="rect">
            <a:avLst/>
          </a:prstGeom>
        </p:spPr>
      </p:pic>
    </p:spTree>
    <p:extLst>
      <p:ext uri="{BB962C8B-B14F-4D97-AF65-F5344CB8AC3E}">
        <p14:creationId xmlns:p14="http://schemas.microsoft.com/office/powerpoint/2010/main" val="4263237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EE2DCCB-678C-5048-425F-E8BD79FDE9C0}"/>
              </a:ext>
            </a:extLst>
          </p:cNvPr>
          <p:cNvSpPr>
            <a:spLocks noGrp="1"/>
          </p:cNvSpPr>
          <p:nvPr>
            <p:ph type="body" idx="1"/>
          </p:nvPr>
        </p:nvSpPr>
        <p:spPr>
          <a:xfrm>
            <a:off x="606287" y="1276226"/>
            <a:ext cx="5489713" cy="4965547"/>
          </a:xfrm>
        </p:spPr>
        <p:txBody>
          <a:bodyPr/>
          <a:lstStyle/>
          <a:p>
            <a:pPr marL="285750" indent="-285750">
              <a:buFont typeface="Wingdings" panose="05000000000000000000" pitchFamily="2" charset="2"/>
              <a:buChar char="v"/>
            </a:pPr>
            <a:r>
              <a:rPr lang="en-US" sz="1800" b="1" dirty="0">
                <a:latin typeface="Times New Roman" panose="02020603050405020304" pitchFamily="18" charset="0"/>
                <a:cs typeface="Times New Roman" panose="02020603050405020304" pitchFamily="18" charset="0"/>
              </a:rPr>
              <a:t>Module3</a:t>
            </a:r>
          </a:p>
          <a:p>
            <a:pPr>
              <a:lnSpc>
                <a:spcPct val="150000"/>
              </a:lnSpc>
            </a:pPr>
            <a:r>
              <a:rPr lang="en-US" sz="1600" dirty="0">
                <a:solidFill>
                  <a:schemeClr val="bg1"/>
                </a:solidFill>
                <a:latin typeface="Times New Roman" panose="02020603050405020304" pitchFamily="18" charset="0"/>
                <a:cs typeface="Times New Roman" panose="02020603050405020304" pitchFamily="18" charset="0"/>
              </a:rPr>
              <a:t>	The third module concentrates on the order management system and fostering a connected community. An organized system for recording and tracking orders is designed to minimize errors and streamline the entire process. This module ensures that users can view their order history and receive accurate updates on their orders, enhancing their overall experience.</a:t>
            </a:r>
            <a:endParaRPr lang="en-US" sz="1600" b="1" dirty="0">
              <a:solidFill>
                <a:schemeClr val="bg1"/>
              </a:solidFill>
              <a:latin typeface="Times New Roman" panose="02020603050405020304" pitchFamily="18" charset="0"/>
              <a:cs typeface="Times New Roman" panose="02020603050405020304" pitchFamily="18" charset="0"/>
            </a:endParaRPr>
          </a:p>
          <a:p>
            <a:endParaRPr lang="en-IN" dirty="0"/>
          </a:p>
        </p:txBody>
      </p:sp>
      <p:sp>
        <p:nvSpPr>
          <p:cNvPr id="7" name="Rectangle 6">
            <a:extLst>
              <a:ext uri="{FF2B5EF4-FFF2-40B4-BE49-F238E27FC236}">
                <a16:creationId xmlns:a16="http://schemas.microsoft.com/office/drawing/2014/main" id="{88E632A1-9CAD-D001-AEB2-C360BD8E11D8}"/>
              </a:ext>
            </a:extLst>
          </p:cNvPr>
          <p:cNvSpPr/>
          <p:nvPr/>
        </p:nvSpPr>
        <p:spPr>
          <a:xfrm>
            <a:off x="6611699" y="1862740"/>
            <a:ext cx="5335136" cy="31308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ACB6D601-2F47-2D51-1665-49E9FDD7AA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69769" y="2146852"/>
            <a:ext cx="4818995" cy="2562601"/>
          </a:xfrm>
          <a:prstGeom prst="rect">
            <a:avLst/>
          </a:prstGeom>
        </p:spPr>
      </p:pic>
    </p:spTree>
    <p:extLst>
      <p:ext uri="{BB962C8B-B14F-4D97-AF65-F5344CB8AC3E}">
        <p14:creationId xmlns:p14="http://schemas.microsoft.com/office/powerpoint/2010/main" val="3811020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919B554-33DC-7498-29C8-B0EF8B358FBC}"/>
              </a:ext>
            </a:extLst>
          </p:cNvPr>
          <p:cNvSpPr>
            <a:spLocks noGrp="1"/>
          </p:cNvSpPr>
          <p:nvPr>
            <p:ph type="subTitle" idx="1"/>
          </p:nvPr>
        </p:nvSpPr>
        <p:spPr>
          <a:xfrm>
            <a:off x="1154954" y="1133061"/>
            <a:ext cx="9817845" cy="4505739"/>
          </a:xfrm>
        </p:spPr>
        <p:txBody>
          <a:bodyPr/>
          <a:lstStyle/>
          <a:p>
            <a:r>
              <a:rPr lang="en-IN" b="1" dirty="0">
                <a:solidFill>
                  <a:schemeClr val="accent2"/>
                </a:solidFill>
                <a:latin typeface="Times New Roman" panose="02020603050405020304" pitchFamily="18" charset="0"/>
                <a:cs typeface="Times New Roman" panose="02020603050405020304" pitchFamily="18" charset="0"/>
              </a:rPr>
              <a:t>Community and System Enhancements</a:t>
            </a:r>
          </a:p>
          <a:p>
            <a:endParaRPr lang="en-IN" dirty="0"/>
          </a:p>
          <a:p>
            <a:pPr>
              <a:lnSpc>
                <a:spcPct val="150000"/>
              </a:lnSpc>
            </a:pPr>
            <a:r>
              <a:rPr lang="en-IN" dirty="0"/>
              <a:t>	</a:t>
            </a:r>
            <a:r>
              <a:rPr lang="en-US" sz="1600" dirty="0">
                <a:solidFill>
                  <a:schemeClr val="bg1"/>
                </a:solidFill>
                <a:latin typeface="Times New Roman" panose="02020603050405020304" pitchFamily="18" charset="0"/>
                <a:cs typeface="Times New Roman" panose="02020603050405020304" pitchFamily="18" charset="0"/>
              </a:rPr>
              <a:t>Designed and developed an organized system for accurate order recording and tracking, minimizing errors. Fostered a connected and supportive academic community through a platform that encourages peer engagement and entrepreneurship.</a:t>
            </a:r>
            <a:endParaRPr lang="en-IN"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501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EFE50-3F46-BC5A-D07E-0353B8FE77E1}"/>
              </a:ext>
            </a:extLst>
          </p:cNvPr>
          <p:cNvSpPr>
            <a:spLocks noGrp="1"/>
          </p:cNvSpPr>
          <p:nvPr>
            <p:ph type="ctrTitle"/>
          </p:nvPr>
        </p:nvSpPr>
        <p:spPr>
          <a:xfrm>
            <a:off x="618242" y="337929"/>
            <a:ext cx="8825658" cy="1169477"/>
          </a:xfrm>
        </p:spPr>
        <p:txBody>
          <a:bodyPr/>
          <a:lstStyle/>
          <a:p>
            <a:r>
              <a:rPr lang="en-IN" sz="4000" b="1" dirty="0">
                <a:latin typeface="Times New Roman" panose="02020603050405020304" pitchFamily="18" charset="0"/>
                <a:cs typeface="Times New Roman" panose="02020603050405020304" pitchFamily="18" charset="0"/>
              </a:rPr>
              <a:t>Conclusion and Future Enhancements</a:t>
            </a:r>
          </a:p>
        </p:txBody>
      </p:sp>
      <p:sp>
        <p:nvSpPr>
          <p:cNvPr id="3" name="Subtitle 2">
            <a:extLst>
              <a:ext uri="{FF2B5EF4-FFF2-40B4-BE49-F238E27FC236}">
                <a16:creationId xmlns:a16="http://schemas.microsoft.com/office/drawing/2014/main" id="{41AEE0CF-5618-6316-E262-6961137CE6F8}"/>
              </a:ext>
            </a:extLst>
          </p:cNvPr>
          <p:cNvSpPr>
            <a:spLocks noGrp="1"/>
          </p:cNvSpPr>
          <p:nvPr>
            <p:ph type="subTitle" idx="1"/>
          </p:nvPr>
        </p:nvSpPr>
        <p:spPr>
          <a:xfrm>
            <a:off x="618241" y="1610140"/>
            <a:ext cx="10781941" cy="5247860"/>
          </a:xfrm>
        </p:spPr>
        <p:txBody>
          <a:bodyPr>
            <a:noAutofit/>
          </a:bodyPr>
          <a:lstStyle/>
          <a:p>
            <a:pPr>
              <a:lnSpc>
                <a:spcPct val="150000"/>
              </a:lnSpc>
            </a:pPr>
            <a:r>
              <a:rPr lang="en-US" sz="1400" dirty="0">
                <a:solidFill>
                  <a:schemeClr val="bg1"/>
                </a:solidFill>
                <a:latin typeface="Times New Roman" panose="02020603050405020304" pitchFamily="18" charset="0"/>
                <a:cs typeface="Times New Roman" panose="02020603050405020304" pitchFamily="18" charset="0"/>
              </a:rPr>
              <a:t>	The </a:t>
            </a:r>
            <a:r>
              <a:rPr lang="en-US" sz="1400" dirty="0" err="1">
                <a:solidFill>
                  <a:schemeClr val="bg1"/>
                </a:solidFill>
                <a:latin typeface="Times New Roman" panose="02020603050405020304" pitchFamily="18" charset="0"/>
                <a:cs typeface="Times New Roman" panose="02020603050405020304" pitchFamily="18" charset="0"/>
              </a:rPr>
              <a:t>Abhiyanth</a:t>
            </a:r>
            <a:r>
              <a:rPr lang="en-US" sz="1400" dirty="0">
                <a:solidFill>
                  <a:schemeClr val="bg1"/>
                </a:solidFill>
                <a:latin typeface="Times New Roman" panose="02020603050405020304" pitchFamily="18" charset="0"/>
                <a:cs typeface="Times New Roman" panose="02020603050405020304" pitchFamily="18" charset="0"/>
              </a:rPr>
              <a:t> Preorder Bookings platform has successfully streamlined the preorder process for student-run stalls, enhancing convenience and efficiency for both stall managers and their peers. With a user-friendly interface, robust backend, and efficient order management system, the platform ensures a seamless and satisfying user experience. Looking ahead, we envision integrating AI to offer personalized recommendations and expanding payment options to include digital wallets, enhancing convenience. Implementing advanced analytics will empower administrators with insightful data for strategic decision-making, further optimizing operations.</a:t>
            </a:r>
          </a:p>
          <a:p>
            <a:endParaRPr lang="en-US" sz="1400" dirty="0">
              <a:solidFill>
                <a:schemeClr val="bg1"/>
              </a:solidFill>
              <a:latin typeface="Times New Roman" panose="02020603050405020304" pitchFamily="18" charset="0"/>
              <a:cs typeface="Times New Roman" panose="02020603050405020304" pitchFamily="18" charset="0"/>
            </a:endParaRPr>
          </a:p>
          <a:p>
            <a:pPr>
              <a:lnSpc>
                <a:spcPct val="150000"/>
              </a:lnSpc>
            </a:pPr>
            <a:r>
              <a:rPr lang="en-US" sz="1400" dirty="0">
                <a:solidFill>
                  <a:schemeClr val="bg1"/>
                </a:solidFill>
                <a:latin typeface="Times New Roman" panose="02020603050405020304" pitchFamily="18" charset="0"/>
                <a:cs typeface="Times New Roman" panose="02020603050405020304" pitchFamily="18" charset="0"/>
              </a:rPr>
              <a:t>	In addition to these technological advancements, future enhancements could include introducing features like horror room registration, enabling users to book unique and thrilling experiences. Collaborating with local businesses and extending the platform’s scope beyond academic settings could broaden its appeal and utility. By embracing innovation and responding to user feedback, the </a:t>
            </a:r>
            <a:r>
              <a:rPr lang="en-US" sz="1400" dirty="0" err="1">
                <a:solidFill>
                  <a:schemeClr val="bg1"/>
                </a:solidFill>
                <a:latin typeface="Times New Roman" panose="02020603050405020304" pitchFamily="18" charset="0"/>
                <a:cs typeface="Times New Roman" panose="02020603050405020304" pitchFamily="18" charset="0"/>
              </a:rPr>
              <a:t>Abhiyanth</a:t>
            </a:r>
            <a:r>
              <a:rPr lang="en-US" sz="1400" dirty="0">
                <a:solidFill>
                  <a:schemeClr val="bg1"/>
                </a:solidFill>
                <a:latin typeface="Times New Roman" panose="02020603050405020304" pitchFamily="18" charset="0"/>
                <a:cs typeface="Times New Roman" panose="02020603050405020304" pitchFamily="18" charset="0"/>
              </a:rPr>
              <a:t> Preorder Bookings platform will continue to evolve, remaining a valuable tool that enriches the user experience and fosters community engagement.</a:t>
            </a:r>
            <a:endParaRPr lang="en-IN" sz="1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48367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07734-2A7F-4545-12CC-26189BE475BA}"/>
              </a:ext>
            </a:extLst>
          </p:cNvPr>
          <p:cNvSpPr>
            <a:spLocks noGrp="1"/>
          </p:cNvSpPr>
          <p:nvPr>
            <p:ph type="ctrTitle"/>
          </p:nvPr>
        </p:nvSpPr>
        <p:spPr>
          <a:xfrm>
            <a:off x="588425" y="457199"/>
            <a:ext cx="8825658" cy="940877"/>
          </a:xfrm>
        </p:spPr>
        <p:txBody>
          <a:bodyPr/>
          <a:lstStyle/>
          <a:p>
            <a:r>
              <a:rPr lang="en-IN" sz="4000" b="1" dirty="0">
                <a:latin typeface="Times New Roman" panose="02020603050405020304" pitchFamily="18" charset="0"/>
                <a:cs typeface="Times New Roman" panose="02020603050405020304" pitchFamily="18" charset="0"/>
              </a:rPr>
              <a:t>References</a:t>
            </a:r>
          </a:p>
        </p:txBody>
      </p:sp>
      <p:sp>
        <p:nvSpPr>
          <p:cNvPr id="3" name="Subtitle 2">
            <a:extLst>
              <a:ext uri="{FF2B5EF4-FFF2-40B4-BE49-F238E27FC236}">
                <a16:creationId xmlns:a16="http://schemas.microsoft.com/office/drawing/2014/main" id="{E770EB6F-AFE6-5C11-5A0E-6217FE76239F}"/>
              </a:ext>
            </a:extLst>
          </p:cNvPr>
          <p:cNvSpPr>
            <a:spLocks noGrp="1"/>
          </p:cNvSpPr>
          <p:nvPr>
            <p:ph type="subTitle" idx="1"/>
          </p:nvPr>
        </p:nvSpPr>
        <p:spPr>
          <a:xfrm>
            <a:off x="896537" y="1580322"/>
            <a:ext cx="9072410" cy="4253948"/>
          </a:xfrm>
        </p:spPr>
        <p:txBody>
          <a:bodyPr>
            <a:normAutofit/>
          </a:bodyPr>
          <a:lstStyle/>
          <a:p>
            <a:pPr marL="285750" indent="-285750">
              <a:lnSpc>
                <a:spcPct val="150000"/>
              </a:lnSpc>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React Documentation. Retrieved from </a:t>
            </a:r>
            <a:r>
              <a:rPr lang="en-US" sz="1600" dirty="0">
                <a:solidFill>
                  <a:schemeClr val="bg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https://reactjs.org/docs/getting-started.html</a:t>
            </a: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MongoDB Documentation. Retrieved from </a:t>
            </a:r>
            <a:r>
              <a:rPr lang="en-US" sz="1600" dirty="0">
                <a:solidFill>
                  <a:schemeClr val="bg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https://docs.mongodb.com/</a:t>
            </a: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IN" sz="1600" dirty="0">
                <a:solidFill>
                  <a:schemeClr val="bg1"/>
                </a:solidFill>
                <a:latin typeface="Times New Roman" panose="02020603050405020304" pitchFamily="18" charset="0"/>
                <a:cs typeface="Times New Roman" panose="02020603050405020304" pitchFamily="18" charset="0"/>
              </a:rPr>
              <a:t>Express.js Documentation. Retrieved from </a:t>
            </a:r>
            <a:r>
              <a:rPr lang="en-IN" sz="1600" dirty="0">
                <a:solidFill>
                  <a:schemeClr val="bg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https://expressjs.com/</a:t>
            </a: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IN" sz="1600" dirty="0">
                <a:solidFill>
                  <a:schemeClr val="bg1"/>
                </a:solidFill>
                <a:latin typeface="Times New Roman" panose="02020603050405020304" pitchFamily="18" charset="0"/>
                <a:cs typeface="Times New Roman" panose="02020603050405020304" pitchFamily="18" charset="0"/>
              </a:rPr>
              <a:t>Node.js Documentation. Retrieved from </a:t>
            </a:r>
            <a:r>
              <a:rPr lang="en-IN" sz="1600" dirty="0">
                <a:solidFill>
                  <a:schemeClr val="bg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https://nodejs.org/en/docs/</a:t>
            </a: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IN" sz="1600" dirty="0">
                <a:solidFill>
                  <a:schemeClr val="bg1"/>
                </a:solidFill>
                <a:latin typeface="Times New Roman" panose="02020603050405020304" pitchFamily="18" charset="0"/>
                <a:cs typeface="Times New Roman" panose="02020603050405020304" pitchFamily="18" charset="0"/>
              </a:rPr>
              <a:t>Stripe Documentation. Retrieved from </a:t>
            </a:r>
            <a:r>
              <a:rPr lang="en-IN" sz="1600" dirty="0">
                <a:solidFill>
                  <a:schemeClr val="bg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https://stripe.com/docs</a:t>
            </a:r>
            <a:endParaRPr lang="en-IN"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4301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D8501E-DF7F-CF89-68CC-117D2314FBBB}"/>
              </a:ext>
            </a:extLst>
          </p:cNvPr>
          <p:cNvSpPr>
            <a:spLocks noGrp="1"/>
          </p:cNvSpPr>
          <p:nvPr>
            <p:ph type="title"/>
          </p:nvPr>
        </p:nvSpPr>
        <p:spPr>
          <a:xfrm>
            <a:off x="537735" y="403861"/>
            <a:ext cx="3865134" cy="1295399"/>
          </a:xfrm>
        </p:spPr>
        <p:txBody>
          <a:bodyPr>
            <a:normAutofit fontScale="90000"/>
          </a:bodyPr>
          <a:lstStyle/>
          <a:p>
            <a:r>
              <a:rPr lang="en-IN" sz="3600" b="0" strike="noStrike" spc="-1" dirty="0">
                <a:solidFill>
                  <a:srgbClr val="F2F0F4"/>
                </a:solidFill>
                <a:latin typeface="Montserrat"/>
                <a:ea typeface="Montserrat"/>
              </a:rPr>
              <a:t>                Abstract</a:t>
            </a:r>
            <a:br>
              <a:rPr lang="en-IN" sz="3600" b="0" strike="noStrike" spc="-1" dirty="0">
                <a:latin typeface="Arial"/>
              </a:rPr>
            </a:br>
            <a:endParaRPr lang="en-IN" dirty="0"/>
          </a:p>
        </p:txBody>
      </p:sp>
      <p:sp>
        <p:nvSpPr>
          <p:cNvPr id="6" name="Text Placeholder 5">
            <a:extLst>
              <a:ext uri="{FF2B5EF4-FFF2-40B4-BE49-F238E27FC236}">
                <a16:creationId xmlns:a16="http://schemas.microsoft.com/office/drawing/2014/main" id="{EF5BA231-BE39-53EC-BC0C-448C506C5ED2}"/>
              </a:ext>
            </a:extLst>
          </p:cNvPr>
          <p:cNvSpPr>
            <a:spLocks noGrp="1"/>
          </p:cNvSpPr>
          <p:nvPr>
            <p:ph type="body" sz="half" idx="2"/>
          </p:nvPr>
        </p:nvSpPr>
        <p:spPr>
          <a:xfrm>
            <a:off x="601980" y="1143000"/>
            <a:ext cx="5128260" cy="4846320"/>
          </a:xfrm>
        </p:spPr>
        <p:txBody>
          <a:bodyPr>
            <a:normAutofit fontScale="70000" lnSpcReduction="20000"/>
          </a:bodyPr>
          <a:lstStyle/>
          <a:p>
            <a:pPr>
              <a:lnSpc>
                <a:spcPct val="150000"/>
              </a:lnSpc>
            </a:pPr>
            <a:endParaRPr lang="en-US" sz="1900" dirty="0">
              <a:solidFill>
                <a:schemeClr val="bg1"/>
              </a:solidFill>
            </a:endParaRPr>
          </a:p>
          <a:p>
            <a:pPr>
              <a:lnSpc>
                <a:spcPct val="150000"/>
              </a:lnSpc>
            </a:pPr>
            <a:r>
              <a:rPr lang="en-US" sz="1900" dirty="0">
                <a:solidFill>
                  <a:schemeClr val="bg1"/>
                </a:solidFill>
              </a:rPr>
              <a:t>The frontend implementation of the </a:t>
            </a:r>
            <a:r>
              <a:rPr lang="en-US" sz="1900" dirty="0" err="1">
                <a:solidFill>
                  <a:schemeClr val="bg1"/>
                </a:solidFill>
              </a:rPr>
              <a:t>Abhiyanth</a:t>
            </a:r>
            <a:r>
              <a:rPr lang="en-US" sz="1900" dirty="0">
                <a:solidFill>
                  <a:schemeClr val="bg1"/>
                </a:solidFill>
              </a:rPr>
              <a:t> Preorder Bookings platform ensures a user-friendly and efficient ordering experience. Designed to cater to the needs of students, vendors, and administrators, the platform includes essential features such as login and registration, which simplifies user access and management. Menu browsing allows users to easily navigate and select items, while cart management facilitates the addition and removal of items before purchase. Additionally, the platform's responsive design ensures compatibility across various devices, providing a seamless experience whether accessed from a desktop, tablet, or smartphone. The intuitive user interface is designed to minimize the learning curve, allowing users to quickly become proficient in navigating and utilizing the platform.</a:t>
            </a:r>
          </a:p>
          <a:p>
            <a:pPr>
              <a:lnSpc>
                <a:spcPct val="150000"/>
              </a:lnSpc>
            </a:pPr>
            <a:r>
              <a:rPr lang="en-US" sz="1900" dirty="0">
                <a:solidFill>
                  <a:schemeClr val="bg1"/>
                </a:solidFill>
              </a:rPr>
              <a:t>.</a:t>
            </a:r>
          </a:p>
          <a:p>
            <a:pPr>
              <a:lnSpc>
                <a:spcPct val="150000"/>
              </a:lnSpc>
            </a:pPr>
            <a:endParaRPr lang="en-US" sz="1300" dirty="0">
              <a:latin typeface="Times New Roman" panose="02020603050405020304" pitchFamily="18" charset="0"/>
              <a:cs typeface="Times New Roman" panose="02020603050405020304" pitchFamily="18" charset="0"/>
            </a:endParaRPr>
          </a:p>
          <a:p>
            <a:endParaRPr lang="en-IN" dirty="0"/>
          </a:p>
        </p:txBody>
      </p:sp>
      <p:pic>
        <p:nvPicPr>
          <p:cNvPr id="20" name="Picture Placeholder 19">
            <a:extLst>
              <a:ext uri="{FF2B5EF4-FFF2-40B4-BE49-F238E27FC236}">
                <a16:creationId xmlns:a16="http://schemas.microsoft.com/office/drawing/2014/main" id="{51A49607-6C99-4DB1-6171-33C1CD0FE224}"/>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7868" t="9840" r="9821" b="9042"/>
          <a:stretch/>
        </p:blipFill>
        <p:spPr>
          <a:xfrm>
            <a:off x="6095999" y="1788160"/>
            <a:ext cx="5913121" cy="3098800"/>
          </a:xfrm>
        </p:spPr>
      </p:pic>
    </p:spTree>
    <p:extLst>
      <p:ext uri="{BB962C8B-B14F-4D97-AF65-F5344CB8AC3E}">
        <p14:creationId xmlns:p14="http://schemas.microsoft.com/office/powerpoint/2010/main" val="4405736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EEC5EC3-043F-5DFB-1569-4F4A67BC123A}"/>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l="6161" t="8557" r="6161" b="3191"/>
          <a:stretch/>
        </p:blipFill>
        <p:spPr>
          <a:xfrm>
            <a:off x="6294077" y="2174240"/>
            <a:ext cx="4992011" cy="2672080"/>
          </a:xfrm>
        </p:spPr>
      </p:pic>
      <p:sp>
        <p:nvSpPr>
          <p:cNvPr id="4" name="Text Placeholder 3">
            <a:extLst>
              <a:ext uri="{FF2B5EF4-FFF2-40B4-BE49-F238E27FC236}">
                <a16:creationId xmlns:a16="http://schemas.microsoft.com/office/drawing/2014/main" id="{28824E41-C4C9-4E01-2017-2DB4E4D1304F}"/>
              </a:ext>
            </a:extLst>
          </p:cNvPr>
          <p:cNvSpPr>
            <a:spLocks noGrp="1"/>
          </p:cNvSpPr>
          <p:nvPr>
            <p:ph type="body" sz="half" idx="2"/>
          </p:nvPr>
        </p:nvSpPr>
        <p:spPr>
          <a:xfrm>
            <a:off x="650241" y="812800"/>
            <a:ext cx="4993890" cy="5547360"/>
          </a:xfrm>
        </p:spPr>
        <p:txBody>
          <a:bodyPr>
            <a:normAutofit/>
          </a:bodyPr>
          <a:lstStyle/>
          <a:p>
            <a:pPr>
              <a:lnSpc>
                <a:spcPct val="150000"/>
              </a:lnSpc>
            </a:pPr>
            <a:r>
              <a:rPr lang="en-US" dirty="0">
                <a:solidFill>
                  <a:schemeClr val="bg1"/>
                </a:solidFill>
                <a:latin typeface="Times New Roman" panose="02020603050405020304" pitchFamily="18" charset="0"/>
                <a:cs typeface="Times New Roman" panose="02020603050405020304" pitchFamily="18" charset="0"/>
              </a:rPr>
              <a:t>The platform also integrates advanced features like secure payment processing to ensure safe transactions for users and order history tracking, which helps users keep track of their previous orders. Notifications and alerts keep users informed about order status and updates, enhancing communication and reducing uncertainties. The comprehensive approach not only simplifies the preordering process but also enhances the overall user experience, making the </a:t>
            </a:r>
            <a:r>
              <a:rPr lang="en-US" dirty="0" err="1">
                <a:solidFill>
                  <a:schemeClr val="bg1"/>
                </a:solidFill>
                <a:latin typeface="Times New Roman" panose="02020603050405020304" pitchFamily="18" charset="0"/>
                <a:cs typeface="Times New Roman" panose="02020603050405020304" pitchFamily="18" charset="0"/>
              </a:rPr>
              <a:t>Abhiyanth</a:t>
            </a:r>
            <a:r>
              <a:rPr lang="en-US" dirty="0">
                <a:solidFill>
                  <a:schemeClr val="bg1"/>
                </a:solidFill>
                <a:latin typeface="Times New Roman" panose="02020603050405020304" pitchFamily="18" charset="0"/>
                <a:cs typeface="Times New Roman" panose="02020603050405020304" pitchFamily="18" charset="0"/>
              </a:rPr>
              <a:t> Preorder Bookings platform a valuable tool in the academic environment. Furthermore, analytics and reporting tools are provided for administrators to monitor and optimize the system's performance, ensuring continuous improvement and adaptation to user needs. The platform also supports multiple payment options, including credit/debit cards and digital wallets, to cater to diverse user preferences</a:t>
            </a: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05129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2B481-7DB5-9FC1-4F83-CA6E106E6392}"/>
              </a:ext>
            </a:extLst>
          </p:cNvPr>
          <p:cNvSpPr>
            <a:spLocks noGrp="1"/>
          </p:cNvSpPr>
          <p:nvPr>
            <p:ph type="title"/>
          </p:nvPr>
        </p:nvSpPr>
        <p:spPr>
          <a:xfrm>
            <a:off x="599440" y="599441"/>
            <a:ext cx="7447280" cy="985519"/>
          </a:xfrm>
        </p:spPr>
        <p:txBody>
          <a:bodyPr/>
          <a:lstStyle/>
          <a:p>
            <a:r>
              <a:rPr lang="en-IN" sz="2000" b="1" strike="noStrike" spc="-1">
                <a:solidFill>
                  <a:srgbClr val="F2F0F4"/>
                </a:solidFill>
                <a:latin typeface="Montserrat"/>
                <a:ea typeface="Montserrat"/>
              </a:rPr>
              <a:t>Introduction to ABHIYANTH PRE-ORDER BOOKINGS</a:t>
            </a:r>
            <a:br>
              <a:rPr lang="en-IN" sz="4000" b="0" strike="noStrike" spc="-1">
                <a:latin typeface="Arial"/>
              </a:rPr>
            </a:br>
            <a:endParaRPr lang="en-IN" dirty="0"/>
          </a:p>
        </p:txBody>
      </p:sp>
      <p:sp>
        <p:nvSpPr>
          <p:cNvPr id="3" name="Text Placeholder 2">
            <a:extLst>
              <a:ext uri="{FF2B5EF4-FFF2-40B4-BE49-F238E27FC236}">
                <a16:creationId xmlns:a16="http://schemas.microsoft.com/office/drawing/2014/main" id="{AE52F475-1233-5E70-685A-3F48C669178D}"/>
              </a:ext>
            </a:extLst>
          </p:cNvPr>
          <p:cNvSpPr>
            <a:spLocks noGrp="1"/>
          </p:cNvSpPr>
          <p:nvPr>
            <p:ph type="body" sz="half" idx="2"/>
          </p:nvPr>
        </p:nvSpPr>
        <p:spPr>
          <a:xfrm>
            <a:off x="599440" y="1219200"/>
            <a:ext cx="10566400" cy="1676400"/>
          </a:xfrm>
        </p:spPr>
        <p:txBody>
          <a:bodyPr/>
          <a:lstStyle/>
          <a:p>
            <a:r>
              <a:rPr lang="en-US" dirty="0">
                <a:solidFill>
                  <a:schemeClr val="bg1"/>
                </a:solidFill>
                <a:latin typeface="Times New Roman" panose="02020603050405020304" pitchFamily="18" charset="0"/>
                <a:cs typeface="Times New Roman" panose="02020603050405020304" pitchFamily="18" charset="0"/>
              </a:rPr>
              <a:t>The </a:t>
            </a:r>
            <a:r>
              <a:rPr lang="en-US" dirty="0" err="1">
                <a:solidFill>
                  <a:schemeClr val="bg1"/>
                </a:solidFill>
                <a:latin typeface="Times New Roman" panose="02020603050405020304" pitchFamily="18" charset="0"/>
                <a:cs typeface="Times New Roman" panose="02020603050405020304" pitchFamily="18" charset="0"/>
              </a:rPr>
              <a:t>Abhiyanth</a:t>
            </a:r>
            <a:r>
              <a:rPr lang="en-US" dirty="0">
                <a:solidFill>
                  <a:schemeClr val="bg1"/>
                </a:solidFill>
                <a:latin typeface="Times New Roman" panose="02020603050405020304" pitchFamily="18" charset="0"/>
                <a:cs typeface="Times New Roman" panose="02020603050405020304" pitchFamily="18" charset="0"/>
              </a:rPr>
              <a:t> Preorder Booking platform streamlines the preordering process for students with convenient features like menu browsing, secure payments, and order tracking. Designed to enhance efficiency and user experience, it caters to students, vendors, and administrators in an academic setting.</a:t>
            </a:r>
            <a:endParaRPr lang="en-IN" dirty="0">
              <a:solidFill>
                <a:schemeClr val="bg1"/>
              </a:solidFill>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8F1A7BE8-E81A-F205-071B-7A8C8ED32239}"/>
              </a:ext>
            </a:extLst>
          </p:cNvPr>
          <p:cNvPicPr>
            <a:picLocks noChangeAspect="1"/>
          </p:cNvPicPr>
          <p:nvPr/>
        </p:nvPicPr>
        <p:blipFill rotWithShape="1">
          <a:blip r:embed="rId2">
            <a:extLst>
              <a:ext uri="{28A0092B-C50C-407E-A947-70E740481C1C}">
                <a14:useLocalDpi xmlns:a14="http://schemas.microsoft.com/office/drawing/2010/main" val="0"/>
              </a:ext>
            </a:extLst>
          </a:blip>
          <a:srcRect l="7443" t="9173" r="11753" b="5880"/>
          <a:stretch/>
        </p:blipFill>
        <p:spPr>
          <a:xfrm>
            <a:off x="152400" y="3551519"/>
            <a:ext cx="3393440" cy="2707040"/>
          </a:xfrm>
          <a:prstGeom prst="rect">
            <a:avLst/>
          </a:prstGeom>
        </p:spPr>
      </p:pic>
      <p:pic>
        <p:nvPicPr>
          <p:cNvPr id="13" name="Picture 12">
            <a:extLst>
              <a:ext uri="{FF2B5EF4-FFF2-40B4-BE49-F238E27FC236}">
                <a16:creationId xmlns:a16="http://schemas.microsoft.com/office/drawing/2014/main" id="{794A0886-FAFD-4C2E-7A87-81D0F7018DC7}"/>
              </a:ext>
            </a:extLst>
          </p:cNvPr>
          <p:cNvPicPr>
            <a:picLocks noChangeAspect="1"/>
          </p:cNvPicPr>
          <p:nvPr/>
        </p:nvPicPr>
        <p:blipFill rotWithShape="1">
          <a:blip r:embed="rId3">
            <a:extLst>
              <a:ext uri="{28A0092B-C50C-407E-A947-70E740481C1C}">
                <a14:useLocalDpi xmlns:a14="http://schemas.microsoft.com/office/drawing/2010/main" val="0"/>
              </a:ext>
            </a:extLst>
          </a:blip>
          <a:srcRect l="667" t="8551" r="4916" b="2752"/>
          <a:stretch/>
        </p:blipFill>
        <p:spPr>
          <a:xfrm>
            <a:off x="3773170" y="3664918"/>
            <a:ext cx="4820096" cy="2407921"/>
          </a:xfrm>
          <a:prstGeom prst="rect">
            <a:avLst/>
          </a:prstGeom>
        </p:spPr>
      </p:pic>
      <p:pic>
        <p:nvPicPr>
          <p:cNvPr id="15" name="Picture 14">
            <a:extLst>
              <a:ext uri="{FF2B5EF4-FFF2-40B4-BE49-F238E27FC236}">
                <a16:creationId xmlns:a16="http://schemas.microsoft.com/office/drawing/2014/main" id="{43939676-10E6-F924-7500-B98EC0E54572}"/>
              </a:ext>
            </a:extLst>
          </p:cNvPr>
          <p:cNvPicPr>
            <a:picLocks noChangeAspect="1"/>
          </p:cNvPicPr>
          <p:nvPr/>
        </p:nvPicPr>
        <p:blipFill rotWithShape="1">
          <a:blip r:embed="rId4">
            <a:extLst>
              <a:ext uri="{28A0092B-C50C-407E-A947-70E740481C1C}">
                <a14:useLocalDpi xmlns:a14="http://schemas.microsoft.com/office/drawing/2010/main" val="0"/>
              </a:ext>
            </a:extLst>
          </a:blip>
          <a:srcRect l="11751" t="15916" r="29000" b="715"/>
          <a:stretch/>
        </p:blipFill>
        <p:spPr>
          <a:xfrm>
            <a:off x="8646162" y="3664918"/>
            <a:ext cx="3393440" cy="2539114"/>
          </a:xfrm>
          <a:prstGeom prst="rect">
            <a:avLst/>
          </a:prstGeom>
        </p:spPr>
      </p:pic>
    </p:spTree>
    <p:extLst>
      <p:ext uri="{BB962C8B-B14F-4D97-AF65-F5344CB8AC3E}">
        <p14:creationId xmlns:p14="http://schemas.microsoft.com/office/powerpoint/2010/main" val="116572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41610-C237-21EE-10F8-F81EB6034E92}"/>
              </a:ext>
            </a:extLst>
          </p:cNvPr>
          <p:cNvSpPr>
            <a:spLocks noGrp="1"/>
          </p:cNvSpPr>
          <p:nvPr>
            <p:ph type="ctrTitle"/>
          </p:nvPr>
        </p:nvSpPr>
        <p:spPr>
          <a:xfrm>
            <a:off x="551639" y="518474"/>
            <a:ext cx="2342389" cy="620160"/>
          </a:xfrm>
        </p:spPr>
        <p:txBody>
          <a:bodyPr/>
          <a:lstStyle/>
          <a:p>
            <a:r>
              <a:rPr lang="en-US" sz="2400" dirty="0">
                <a:latin typeface="Times New Roman" panose="02020603050405020304" pitchFamily="18" charset="0"/>
                <a:cs typeface="Times New Roman" panose="02020603050405020304" pitchFamily="18" charset="0"/>
              </a:rPr>
              <a:t>LITERATURE</a:t>
            </a:r>
            <a:endParaRPr lang="en-IN" sz="2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47BA9D5A-E9FB-54A2-2A9B-87BD501C6B2C}"/>
              </a:ext>
            </a:extLst>
          </p:cNvPr>
          <p:cNvSpPr>
            <a:spLocks noGrp="1"/>
          </p:cNvSpPr>
          <p:nvPr>
            <p:ph type="subTitle" idx="1"/>
          </p:nvPr>
        </p:nvSpPr>
        <p:spPr>
          <a:xfrm>
            <a:off x="551639" y="1357460"/>
            <a:ext cx="6593879" cy="5242874"/>
          </a:xfrm>
        </p:spPr>
        <p:txBody>
          <a:bodyPr>
            <a:normAutofit/>
          </a:bodyPr>
          <a:lstStyle/>
          <a:p>
            <a:pPr>
              <a:lnSpc>
                <a:spcPct val="150000"/>
              </a:lnSpc>
            </a:pPr>
            <a:r>
              <a:rPr lang="en-US" sz="1200" dirty="0">
                <a:solidFill>
                  <a:schemeClr val="bg1"/>
                </a:solidFill>
                <a:latin typeface="Times New Roman" panose="02020603050405020304" pitchFamily="18" charset="0"/>
                <a:cs typeface="Times New Roman" panose="02020603050405020304" pitchFamily="18" charset="0"/>
              </a:rPr>
              <a:t>Preorder systems in academic environments offer significant benefits, including time savings, reduced workload for students, and streamlined vendor operations. Research and industry reports highlight the successful implementation of such systems, demonstrating improved efficiency and user satisfaction. The growing trend of online ordering systems, particularly for food and merchandise, underscores their positive impact on user behavior and business operations.</a:t>
            </a:r>
          </a:p>
          <a:p>
            <a:pPr>
              <a:lnSpc>
                <a:spcPct val="150000"/>
              </a:lnSpc>
            </a:pPr>
            <a:endParaRPr lang="en-US" sz="1200" dirty="0">
              <a:solidFill>
                <a:schemeClr val="bg1"/>
              </a:solidFill>
              <a:latin typeface="Times New Roman" panose="02020603050405020304" pitchFamily="18" charset="0"/>
              <a:cs typeface="Times New Roman" panose="02020603050405020304" pitchFamily="18" charset="0"/>
            </a:endParaRPr>
          </a:p>
          <a:p>
            <a:pPr>
              <a:lnSpc>
                <a:spcPct val="150000"/>
              </a:lnSpc>
            </a:pPr>
            <a:r>
              <a:rPr lang="en-US" sz="1200" dirty="0">
                <a:solidFill>
                  <a:schemeClr val="bg1"/>
                </a:solidFill>
              </a:rPr>
              <a:t>Design principles emphasize the importance of a user-friendly and accessible interface, increasing engagement and satisfaction. Literature supports secure payment processing and efficient data management, highlighting the need for robust security measures and performance optimization. These insights have shaped the development of </a:t>
            </a:r>
            <a:r>
              <a:rPr lang="en-US" sz="1200" dirty="0" err="1">
                <a:solidFill>
                  <a:schemeClr val="bg1"/>
                </a:solidFill>
              </a:rPr>
              <a:t>Abhiyanth</a:t>
            </a:r>
            <a:r>
              <a:rPr lang="en-US" sz="1200" dirty="0">
                <a:solidFill>
                  <a:schemeClr val="bg1"/>
                </a:solidFill>
              </a:rPr>
              <a:t> Pre Order Bookings, ensuring it meets user needs and adheres to best practices in technology and design.</a:t>
            </a:r>
            <a:endParaRPr lang="en-IN" sz="1200" dirty="0">
              <a:solidFill>
                <a:schemeClr val="bg1"/>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512684AA-14A3-0362-9252-ABCA96A9C6F1}"/>
              </a:ext>
            </a:extLst>
          </p:cNvPr>
          <p:cNvPicPr>
            <a:picLocks noChangeAspect="1"/>
          </p:cNvPicPr>
          <p:nvPr/>
        </p:nvPicPr>
        <p:blipFill rotWithShape="1">
          <a:blip r:embed="rId2">
            <a:extLst>
              <a:ext uri="{28A0092B-C50C-407E-A947-70E740481C1C}">
                <a14:useLocalDpi xmlns:a14="http://schemas.microsoft.com/office/drawing/2010/main" val="0"/>
              </a:ext>
            </a:extLst>
          </a:blip>
          <a:srcRect l="27990" t="8742" r="29484" b="10390"/>
          <a:stretch/>
        </p:blipFill>
        <p:spPr>
          <a:xfrm>
            <a:off x="7238641" y="1357460"/>
            <a:ext cx="4101804" cy="4147795"/>
          </a:xfrm>
          <a:prstGeom prst="rect">
            <a:avLst/>
          </a:prstGeom>
        </p:spPr>
      </p:pic>
    </p:spTree>
    <p:extLst>
      <p:ext uri="{BB962C8B-B14F-4D97-AF65-F5344CB8AC3E}">
        <p14:creationId xmlns:p14="http://schemas.microsoft.com/office/powerpoint/2010/main" val="760944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063B6-EA3B-5CB3-5575-94ABD240D2C5}"/>
              </a:ext>
            </a:extLst>
          </p:cNvPr>
          <p:cNvSpPr>
            <a:spLocks noGrp="1"/>
          </p:cNvSpPr>
          <p:nvPr>
            <p:ph type="ctrTitle"/>
          </p:nvPr>
        </p:nvSpPr>
        <p:spPr>
          <a:xfrm>
            <a:off x="466799" y="274075"/>
            <a:ext cx="4227750" cy="945125"/>
          </a:xfrm>
        </p:spPr>
        <p:txBody>
          <a:bodyPr/>
          <a:lstStyle/>
          <a:p>
            <a:r>
              <a:rPr lang="en-US" sz="2400" b="1" dirty="0">
                <a:latin typeface="Times New Roman" panose="02020603050405020304" pitchFamily="18" charset="0"/>
                <a:cs typeface="Times New Roman" panose="02020603050405020304" pitchFamily="18" charset="0"/>
              </a:rPr>
              <a:t>Technology Framework</a:t>
            </a:r>
            <a:endParaRPr lang="en-IN" sz="2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35BEFB15-77E6-CDDF-6563-A07DCC6BAD8C}"/>
              </a:ext>
            </a:extLst>
          </p:cNvPr>
          <p:cNvSpPr>
            <a:spLocks noGrp="1"/>
          </p:cNvSpPr>
          <p:nvPr>
            <p:ph type="subTitle" idx="1"/>
          </p:nvPr>
        </p:nvSpPr>
        <p:spPr>
          <a:xfrm>
            <a:off x="622170" y="1461156"/>
            <a:ext cx="10708849" cy="4741682"/>
          </a:xfrm>
        </p:spPr>
        <p:txBody>
          <a:bodyPr>
            <a:normAutofit/>
          </a:bodyPr>
          <a:lstStyle/>
          <a:p>
            <a:pPr>
              <a:lnSpc>
                <a:spcPct val="150000"/>
              </a:lnSpc>
            </a:pPr>
            <a:r>
              <a:rPr lang="en-US" sz="1200" dirty="0">
                <a:solidFill>
                  <a:schemeClr val="bg1"/>
                </a:solidFill>
                <a:latin typeface="Times New Roman" panose="02020603050405020304" pitchFamily="18" charset="0"/>
                <a:cs typeface="Times New Roman" panose="02020603050405020304" pitchFamily="18" charset="0"/>
              </a:rPr>
              <a:t>The </a:t>
            </a:r>
            <a:r>
              <a:rPr lang="en-US" sz="1200" dirty="0" err="1">
                <a:solidFill>
                  <a:schemeClr val="bg1"/>
                </a:solidFill>
                <a:latin typeface="Times New Roman" panose="02020603050405020304" pitchFamily="18" charset="0"/>
                <a:cs typeface="Times New Roman" panose="02020603050405020304" pitchFamily="18" charset="0"/>
              </a:rPr>
              <a:t>Abhiyanth</a:t>
            </a:r>
            <a:r>
              <a:rPr lang="en-US" sz="1200" dirty="0">
                <a:solidFill>
                  <a:schemeClr val="bg1"/>
                </a:solidFill>
                <a:latin typeface="Times New Roman" panose="02020603050405020304" pitchFamily="18" charset="0"/>
                <a:cs typeface="Times New Roman" panose="02020603050405020304" pitchFamily="18" charset="0"/>
              </a:rPr>
              <a:t> Pre Order Bookings platform is built using the MERN stack, comprising MongoDB, Express.js, React.js, and Node.js. MongoDB serves as the database, providing flexibility and efficiency in handling large volumes of data, making it ideal for scalable applications. Express.js functions as the backend framework, offering robust APIs and efficient server-side logic, which enhances performance and streamlines development processes. React.js powers the frontend with a dynamic and responsive user interface, using a component-based architecture and virtual DOM to ensure fast and interactive user experiences. Node.js enables server-side JavaScript execution, known for its scalability and performance benefits, creating a seamless development environment.</a:t>
            </a:r>
          </a:p>
          <a:p>
            <a:pPr>
              <a:lnSpc>
                <a:spcPct val="150000"/>
              </a:lnSpc>
            </a:pPr>
            <a:endParaRPr lang="en-US" sz="1200" dirty="0">
              <a:solidFill>
                <a:schemeClr val="bg1"/>
              </a:solidFill>
              <a:latin typeface="Times New Roman" panose="02020603050405020304" pitchFamily="18" charset="0"/>
              <a:cs typeface="Times New Roman" panose="02020603050405020304" pitchFamily="18" charset="0"/>
            </a:endParaRPr>
          </a:p>
          <a:p>
            <a:pPr>
              <a:lnSpc>
                <a:spcPct val="150000"/>
              </a:lnSpc>
            </a:pPr>
            <a:r>
              <a:rPr lang="en-US" sz="1200" dirty="0">
                <a:solidFill>
                  <a:schemeClr val="bg1"/>
                </a:solidFill>
                <a:latin typeface="Times New Roman" panose="02020603050405020304" pitchFamily="18" charset="0"/>
                <a:cs typeface="Times New Roman" panose="02020603050405020304" pitchFamily="18" charset="0"/>
              </a:rPr>
              <a:t>Data flows seamlessly between the frontend, backend, and database through RESTful APIs, ensuring smooth interactions and efficient data management. Integration with third-party services like Stripe ensures secure payment processing, enhancing the platform’s reliability and user trust. Comprehensive security measures, including encryption, authentication, and authorization, protect user data and transactions, adhering to industry best practices. Performance optimization techniques such as caching and load balancing are employed to maintain the platform’s efficiency and responsiveness, ensuring a smooth and reliable user experience.</a:t>
            </a:r>
            <a:endParaRPr lang="en-IN" sz="12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7615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64216-9872-E55E-CCC1-6F3CFBE9B31D}"/>
              </a:ext>
            </a:extLst>
          </p:cNvPr>
          <p:cNvSpPr>
            <a:spLocks noGrp="1"/>
          </p:cNvSpPr>
          <p:nvPr>
            <p:ph type="title"/>
          </p:nvPr>
        </p:nvSpPr>
        <p:spPr>
          <a:xfrm>
            <a:off x="1154954" y="973668"/>
            <a:ext cx="8825659" cy="713730"/>
          </a:xfrm>
        </p:spPr>
        <p:txBody>
          <a:bodyPr/>
          <a:lstStyle/>
          <a:p>
            <a:pPr algn="ctr"/>
            <a:r>
              <a:rPr lang="en-US" sz="2800" b="1" dirty="0">
                <a:latin typeface="Times New Roman" panose="02020603050405020304" pitchFamily="18" charset="0"/>
                <a:cs typeface="Times New Roman" panose="02020603050405020304" pitchFamily="18" charset="0"/>
              </a:rPr>
              <a:t>Benefits of my </a:t>
            </a:r>
            <a:r>
              <a:rPr lang="en-US" sz="2800" b="1" dirty="0" err="1">
                <a:latin typeface="Times New Roman" panose="02020603050405020304" pitchFamily="18" charset="0"/>
                <a:cs typeface="Times New Roman" panose="02020603050405020304" pitchFamily="18" charset="0"/>
              </a:rPr>
              <a:t>Abhiyanth</a:t>
            </a:r>
            <a:r>
              <a:rPr lang="en-US" sz="2800" b="1" dirty="0">
                <a:latin typeface="Times New Roman" panose="02020603050405020304" pitchFamily="18" charset="0"/>
                <a:cs typeface="Times New Roman" panose="02020603050405020304" pitchFamily="18" charset="0"/>
              </a:rPr>
              <a:t> Pre-order Bookings</a:t>
            </a:r>
            <a:endParaRPr lang="en-IN" sz="2800" b="1"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493B7E29-4A4C-E3FF-3463-6B40E9647CCE}"/>
              </a:ext>
            </a:extLst>
          </p:cNvPr>
          <p:cNvSpPr>
            <a:spLocks noGrp="1"/>
          </p:cNvSpPr>
          <p:nvPr>
            <p:ph type="body" idx="1"/>
          </p:nvPr>
        </p:nvSpPr>
        <p:spPr/>
        <p:txBody>
          <a:bodyPr/>
          <a:lstStyle/>
          <a:p>
            <a:r>
              <a:rPr lang="en-IN" sz="1800" b="1" dirty="0">
                <a:latin typeface="Times New Roman" panose="02020603050405020304" pitchFamily="18" charset="0"/>
                <a:cs typeface="Times New Roman" panose="02020603050405020304" pitchFamily="18" charset="0"/>
              </a:rPr>
              <a:t>Convenience for Students</a:t>
            </a:r>
            <a:r>
              <a:rPr lang="en-IN" sz="1800" b="1" dirty="0"/>
              <a:t>:</a:t>
            </a:r>
          </a:p>
        </p:txBody>
      </p:sp>
      <p:sp>
        <p:nvSpPr>
          <p:cNvPr id="4" name="Text Placeholder 3">
            <a:extLst>
              <a:ext uri="{FF2B5EF4-FFF2-40B4-BE49-F238E27FC236}">
                <a16:creationId xmlns:a16="http://schemas.microsoft.com/office/drawing/2014/main" id="{5C5DDD5A-C586-6DF3-EBE6-08F69AEEB80C}"/>
              </a:ext>
            </a:extLst>
          </p:cNvPr>
          <p:cNvSpPr>
            <a:spLocks noGrp="1"/>
          </p:cNvSpPr>
          <p:nvPr>
            <p:ph type="body" sz="half" idx="15"/>
          </p:nvPr>
        </p:nvSpPr>
        <p:spPr/>
        <p:txBody>
          <a:bodyPr/>
          <a:lstStyle/>
          <a:p>
            <a:r>
              <a:rPr lang="en-US" sz="1800" dirty="0">
                <a:latin typeface="Times New Roman" panose="02020603050405020304" pitchFamily="18" charset="0"/>
                <a:cs typeface="Times New Roman" panose="02020603050405020304" pitchFamily="18" charset="0"/>
              </a:rPr>
              <a:t>Students save time and avoid queues by pre-ordering items, ensuring a seamless and efficient ordering process that fits their busy schedules and enhances their overall campus experience</a:t>
            </a:r>
            <a:r>
              <a:rPr lang="en-US" dirty="0"/>
              <a:t>.</a:t>
            </a:r>
            <a:endParaRPr lang="en-IN" dirty="0"/>
          </a:p>
        </p:txBody>
      </p:sp>
      <p:sp>
        <p:nvSpPr>
          <p:cNvPr id="5" name="Text Placeholder 4">
            <a:extLst>
              <a:ext uri="{FF2B5EF4-FFF2-40B4-BE49-F238E27FC236}">
                <a16:creationId xmlns:a16="http://schemas.microsoft.com/office/drawing/2014/main" id="{94499941-17AA-2A05-842E-2FBAEFB10210}"/>
              </a:ext>
            </a:extLst>
          </p:cNvPr>
          <p:cNvSpPr>
            <a:spLocks noGrp="1"/>
          </p:cNvSpPr>
          <p:nvPr>
            <p:ph type="body" sz="quarter" idx="3"/>
          </p:nvPr>
        </p:nvSpPr>
        <p:spPr/>
        <p:txBody>
          <a:bodyPr/>
          <a:lstStyle/>
          <a:p>
            <a:r>
              <a:rPr lang="en-IN" sz="1800" b="1" dirty="0">
                <a:latin typeface="Times New Roman" panose="02020603050405020304" pitchFamily="18" charset="0"/>
                <a:cs typeface="Times New Roman" panose="02020603050405020304" pitchFamily="18" charset="0"/>
              </a:rPr>
              <a:t>Efficiency for Vendors:</a:t>
            </a:r>
          </a:p>
        </p:txBody>
      </p:sp>
      <p:sp>
        <p:nvSpPr>
          <p:cNvPr id="6" name="Text Placeholder 5">
            <a:extLst>
              <a:ext uri="{FF2B5EF4-FFF2-40B4-BE49-F238E27FC236}">
                <a16:creationId xmlns:a16="http://schemas.microsoft.com/office/drawing/2014/main" id="{715F6631-4EDF-6C11-A275-0B36031D1F09}"/>
              </a:ext>
            </a:extLst>
          </p:cNvPr>
          <p:cNvSpPr>
            <a:spLocks noGrp="1"/>
          </p:cNvSpPr>
          <p:nvPr>
            <p:ph type="body" sz="half" idx="16"/>
          </p:nvPr>
        </p:nvSpPr>
        <p:spPr/>
        <p:txBody>
          <a:bodyPr>
            <a:normAutofit/>
          </a:bodyPr>
          <a:lstStyle/>
          <a:p>
            <a:r>
              <a:rPr lang="en-US" sz="1800" dirty="0">
                <a:latin typeface="Times New Roman" panose="02020603050405020304" pitchFamily="18" charset="0"/>
                <a:cs typeface="Times New Roman" panose="02020603050405020304" pitchFamily="18" charset="0"/>
              </a:rPr>
              <a:t>Vendors benefit from streamlined operations, enhanced inventory management, and reduced overhead costs, leading to improved profitability and customer satisfaction.</a:t>
            </a:r>
            <a:endParaRPr lang="en-IN" sz="1800" dirty="0">
              <a:latin typeface="Times New Roman" panose="02020603050405020304" pitchFamily="18" charset="0"/>
              <a:cs typeface="Times New Roman" panose="02020603050405020304" pitchFamily="18" charset="0"/>
            </a:endParaRPr>
          </a:p>
        </p:txBody>
      </p:sp>
      <p:sp>
        <p:nvSpPr>
          <p:cNvPr id="7" name="Text Placeholder 6">
            <a:extLst>
              <a:ext uri="{FF2B5EF4-FFF2-40B4-BE49-F238E27FC236}">
                <a16:creationId xmlns:a16="http://schemas.microsoft.com/office/drawing/2014/main" id="{E064F3D7-9509-2626-17EE-C4F72EE2751F}"/>
              </a:ext>
            </a:extLst>
          </p:cNvPr>
          <p:cNvSpPr>
            <a:spLocks noGrp="1"/>
          </p:cNvSpPr>
          <p:nvPr>
            <p:ph type="body" sz="quarter" idx="13"/>
          </p:nvPr>
        </p:nvSpPr>
        <p:spPr/>
        <p:txBody>
          <a:bodyPr/>
          <a:lstStyle/>
          <a:p>
            <a:r>
              <a:rPr lang="en-IN" sz="1400" b="1" dirty="0"/>
              <a:t>Improved Administration Oversight:</a:t>
            </a:r>
            <a:endParaRPr lang="en-IN" sz="1800" b="1" dirty="0">
              <a:latin typeface="Times New Roman" panose="02020603050405020304" pitchFamily="18" charset="0"/>
              <a:cs typeface="Times New Roman" panose="02020603050405020304" pitchFamily="18" charset="0"/>
            </a:endParaRPr>
          </a:p>
        </p:txBody>
      </p:sp>
      <p:sp>
        <p:nvSpPr>
          <p:cNvPr id="8" name="Text Placeholder 7">
            <a:extLst>
              <a:ext uri="{FF2B5EF4-FFF2-40B4-BE49-F238E27FC236}">
                <a16:creationId xmlns:a16="http://schemas.microsoft.com/office/drawing/2014/main" id="{3EBE5DF0-E208-B37C-44DE-B468A346D594}"/>
              </a:ext>
            </a:extLst>
          </p:cNvPr>
          <p:cNvSpPr>
            <a:spLocks noGrp="1"/>
          </p:cNvSpPr>
          <p:nvPr>
            <p:ph type="body" sz="half" idx="17"/>
          </p:nvPr>
        </p:nvSpPr>
        <p:spPr/>
        <p:txBody>
          <a:bodyPr>
            <a:normAutofit/>
          </a:bodyPr>
          <a:lstStyle/>
          <a:p>
            <a:r>
              <a:rPr lang="en-US" sz="1800" dirty="0">
                <a:latin typeface="Times New Roman" panose="02020603050405020304" pitchFamily="18" charset="0"/>
                <a:cs typeface="Times New Roman" panose="02020603050405020304" pitchFamily="18" charset="0"/>
              </a:rPr>
              <a:t>Administrators gain better insights into student preferences and order patterns, facilitating informed decision-making, resource allocation, and overall campus management strategies.</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13833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4CB13-8C5A-5611-764B-69BF4EDE50A9}"/>
              </a:ext>
            </a:extLst>
          </p:cNvPr>
          <p:cNvSpPr>
            <a:spLocks noGrp="1"/>
          </p:cNvSpPr>
          <p:nvPr>
            <p:ph type="ctrTitle"/>
          </p:nvPr>
        </p:nvSpPr>
        <p:spPr>
          <a:xfrm>
            <a:off x="628181" y="530115"/>
            <a:ext cx="8138132" cy="583067"/>
          </a:xfrm>
        </p:spPr>
        <p:txBody>
          <a:bodyPr/>
          <a:lstStyle/>
          <a:p>
            <a:r>
              <a:rPr lang="en-IN" sz="2800" b="1" dirty="0">
                <a:latin typeface="Times New Roman" panose="02020603050405020304" pitchFamily="18" charset="0"/>
                <a:cs typeface="Times New Roman" panose="02020603050405020304" pitchFamily="18" charset="0"/>
              </a:rPr>
              <a:t>Motivation of my </a:t>
            </a:r>
            <a:r>
              <a:rPr lang="en-IN" sz="2800" b="1" dirty="0" err="1">
                <a:latin typeface="Times New Roman" panose="02020603050405020304" pitchFamily="18" charset="0"/>
                <a:cs typeface="Times New Roman" panose="02020603050405020304" pitchFamily="18" charset="0"/>
              </a:rPr>
              <a:t>Abhiyanth</a:t>
            </a:r>
            <a:r>
              <a:rPr lang="en-IN" sz="2800" b="1" dirty="0">
                <a:latin typeface="Times New Roman" panose="02020603050405020304" pitchFamily="18" charset="0"/>
                <a:cs typeface="Times New Roman" panose="02020603050405020304" pitchFamily="18" charset="0"/>
              </a:rPr>
              <a:t> pre-order Bookings</a:t>
            </a:r>
          </a:p>
        </p:txBody>
      </p:sp>
      <p:sp>
        <p:nvSpPr>
          <p:cNvPr id="3" name="Subtitle 2">
            <a:extLst>
              <a:ext uri="{FF2B5EF4-FFF2-40B4-BE49-F238E27FC236}">
                <a16:creationId xmlns:a16="http://schemas.microsoft.com/office/drawing/2014/main" id="{700A3E50-16C5-5A6E-8FFB-34D529986409}"/>
              </a:ext>
            </a:extLst>
          </p:cNvPr>
          <p:cNvSpPr>
            <a:spLocks noGrp="1"/>
          </p:cNvSpPr>
          <p:nvPr>
            <p:ph type="subTitle" idx="1"/>
          </p:nvPr>
        </p:nvSpPr>
        <p:spPr>
          <a:xfrm>
            <a:off x="628180" y="1461052"/>
            <a:ext cx="10911149" cy="5128591"/>
          </a:xfrm>
        </p:spPr>
        <p:txBody>
          <a:bodyPr>
            <a:normAutofit/>
          </a:bodyPr>
          <a:lstStyle/>
          <a:p>
            <a:pPr marL="285750" indent="-285750">
              <a:buFont typeface="Wingdings" panose="05000000000000000000" pitchFamily="2" charset="2"/>
              <a:buChar char="q"/>
            </a:pPr>
            <a:r>
              <a:rPr lang="en-IN" b="1" dirty="0">
                <a:solidFill>
                  <a:schemeClr val="accent2"/>
                </a:solidFill>
                <a:latin typeface="Times New Roman" panose="02020603050405020304" pitchFamily="18" charset="0"/>
                <a:cs typeface="Times New Roman" panose="02020603050405020304" pitchFamily="18" charset="0"/>
              </a:rPr>
              <a:t>Enhanced Convenience and Efficiency</a:t>
            </a:r>
          </a:p>
          <a:p>
            <a:r>
              <a:rPr lang="en-IN" b="1" dirty="0">
                <a:solidFill>
                  <a:schemeClr val="accent2"/>
                </a:solidFill>
                <a:latin typeface="Times New Roman" panose="02020603050405020304" pitchFamily="18" charset="0"/>
                <a:cs typeface="Times New Roman" panose="02020603050405020304" pitchFamily="18" charset="0"/>
              </a:rPr>
              <a:t>	</a:t>
            </a:r>
            <a:r>
              <a:rPr lang="en-US" sz="1600" dirty="0">
                <a:solidFill>
                  <a:schemeClr val="bg1"/>
                </a:solidFill>
                <a:latin typeface="Times New Roman" panose="02020603050405020304" pitchFamily="18" charset="0"/>
                <a:cs typeface="Times New Roman" panose="02020603050405020304" pitchFamily="18" charset="0"/>
              </a:rPr>
              <a:t>The </a:t>
            </a:r>
            <a:r>
              <a:rPr lang="en-US" sz="1600" dirty="0" err="1">
                <a:solidFill>
                  <a:schemeClr val="bg1"/>
                </a:solidFill>
                <a:latin typeface="Times New Roman" panose="02020603050405020304" pitchFamily="18" charset="0"/>
                <a:cs typeface="Times New Roman" panose="02020603050405020304" pitchFamily="18" charset="0"/>
              </a:rPr>
              <a:t>Abhiyanth</a:t>
            </a:r>
            <a:r>
              <a:rPr lang="en-US" sz="1600" dirty="0">
                <a:solidFill>
                  <a:schemeClr val="bg1"/>
                </a:solidFill>
                <a:latin typeface="Times New Roman" panose="02020603050405020304" pitchFamily="18" charset="0"/>
                <a:cs typeface="Times New Roman" panose="02020603050405020304" pitchFamily="18" charset="0"/>
              </a:rPr>
              <a:t> Preorder Bookings platform streamlines the ordering process for students managing stalls, saving time and effort. It digitizes preorder tasks, allowing students to focus on other activities. This efficiency benefits both stall managers and their peers.</a:t>
            </a:r>
          </a:p>
          <a:p>
            <a:endParaRPr lang="en-US" b="1" dirty="0">
              <a:solidFill>
                <a:schemeClr val="accent2"/>
              </a:solidFill>
              <a:latin typeface="Times New Roman" panose="02020603050405020304" pitchFamily="18" charset="0"/>
              <a:cs typeface="Times New Roman" panose="02020603050405020304" pitchFamily="18" charset="0"/>
            </a:endParaRPr>
          </a:p>
          <a:p>
            <a:endParaRPr lang="en-US" b="1" dirty="0">
              <a:solidFill>
                <a:schemeClr val="accent2"/>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b="1" dirty="0">
                <a:solidFill>
                  <a:schemeClr val="accent2"/>
                </a:solidFill>
                <a:latin typeface="Times New Roman" panose="02020603050405020304" pitchFamily="18" charset="0"/>
                <a:cs typeface="Times New Roman" panose="02020603050405020304" pitchFamily="18" charset="0"/>
              </a:rPr>
              <a:t>Improved Order Management</a:t>
            </a:r>
            <a:endParaRPr lang="en-US" b="1" dirty="0">
              <a:solidFill>
                <a:schemeClr val="accent2"/>
              </a:solidFill>
              <a:latin typeface="Times New Roman" panose="02020603050405020304" pitchFamily="18" charset="0"/>
              <a:cs typeface="Times New Roman" panose="02020603050405020304" pitchFamily="18" charset="0"/>
            </a:endParaRPr>
          </a:p>
          <a:p>
            <a:r>
              <a:rPr lang="en-US" b="1" dirty="0">
                <a:solidFill>
                  <a:schemeClr val="accent2"/>
                </a:solidFill>
                <a:latin typeface="Times New Roman" panose="02020603050405020304" pitchFamily="18" charset="0"/>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Our platform reduces errors and miscommunications in order management. With features like menu browsing and order history tracking, it ensures accurate and reliable order processing. This enhances user experience and customer satisfaction.</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2692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0E77EEE-5152-0BED-0CBA-3EB824D60E02}"/>
              </a:ext>
            </a:extLst>
          </p:cNvPr>
          <p:cNvSpPr>
            <a:spLocks noGrp="1"/>
          </p:cNvSpPr>
          <p:nvPr>
            <p:ph type="subTitle" idx="1"/>
          </p:nvPr>
        </p:nvSpPr>
        <p:spPr>
          <a:xfrm>
            <a:off x="765313" y="795129"/>
            <a:ext cx="10376452" cy="5347253"/>
          </a:xfrm>
        </p:spPr>
        <p:txBody>
          <a:bodyPr>
            <a:normAutofit/>
          </a:bodyPr>
          <a:lstStyle/>
          <a:p>
            <a:pPr marL="285750" indent="-285750">
              <a:buFont typeface="Wingdings" panose="05000000000000000000" pitchFamily="2" charset="2"/>
              <a:buChar char="q"/>
            </a:pPr>
            <a:r>
              <a:rPr lang="en-IN" b="1" dirty="0">
                <a:solidFill>
                  <a:schemeClr val="accent2"/>
                </a:solidFill>
                <a:latin typeface="Times New Roman" panose="02020603050405020304" pitchFamily="18" charset="0"/>
                <a:cs typeface="Times New Roman" panose="02020603050405020304" pitchFamily="18" charset="0"/>
              </a:rPr>
              <a:t>Empowering Student Entrepreneurs</a:t>
            </a:r>
          </a:p>
          <a:p>
            <a:r>
              <a:rPr lang="en-IN" dirty="0"/>
              <a:t>	</a:t>
            </a:r>
            <a:r>
              <a:rPr lang="en-US" sz="1600" dirty="0">
                <a:solidFill>
                  <a:schemeClr val="bg1"/>
                </a:solidFill>
                <a:latin typeface="Times New Roman" panose="02020603050405020304" pitchFamily="18" charset="0"/>
                <a:cs typeface="Times New Roman" panose="02020603050405020304" pitchFamily="18" charset="0"/>
              </a:rPr>
              <a:t>The platform provides a professional tool for student entrepreneurs to manage their stalls efficiently. Its intuitive interface and features help develop essential business skills. This support fosters entrepreneurship and personal growth.</a:t>
            </a:r>
            <a:endParaRPr lang="en-IN" sz="1600" dirty="0">
              <a:solidFill>
                <a:schemeClr val="bg1"/>
              </a:solidFill>
              <a:latin typeface="Times New Roman" panose="02020603050405020304" pitchFamily="18" charset="0"/>
              <a:cs typeface="Times New Roman" panose="02020603050405020304" pitchFamily="18" charset="0"/>
            </a:endParaRPr>
          </a:p>
          <a:p>
            <a:endParaRPr lang="en-IN" dirty="0"/>
          </a:p>
          <a:p>
            <a:pPr marL="285750" indent="-285750">
              <a:buFont typeface="Wingdings" panose="05000000000000000000" pitchFamily="2" charset="2"/>
              <a:buChar char="q"/>
            </a:pPr>
            <a:r>
              <a:rPr lang="en-IN" b="1" dirty="0">
                <a:solidFill>
                  <a:schemeClr val="accent2"/>
                </a:solidFill>
                <a:latin typeface="Times New Roman" panose="02020603050405020304" pitchFamily="18" charset="0"/>
                <a:cs typeface="Times New Roman" panose="02020603050405020304" pitchFamily="18" charset="0"/>
              </a:rPr>
              <a:t>Fostering a Connected Community</a:t>
            </a:r>
          </a:p>
          <a:p>
            <a:r>
              <a:rPr lang="en-IN" dirty="0"/>
              <a:t>	</a:t>
            </a:r>
            <a:r>
              <a:rPr lang="en-US" sz="1600" dirty="0">
                <a:solidFill>
                  <a:schemeClr val="bg1"/>
                </a:solidFill>
                <a:latin typeface="Times New Roman" panose="02020603050405020304" pitchFamily="18" charset="0"/>
                <a:cs typeface="Times New Roman" panose="02020603050405020304" pitchFamily="18" charset="0"/>
              </a:rPr>
              <a:t>The platform promotes a sense of community by facilitating seamless interactions between students and stall managers. It encourages support for peers' ventures, creating a vibrant and engaged atmosphere. This connectedness strengthens the academic community.</a:t>
            </a:r>
            <a:endParaRPr lang="en-IN" sz="1600" dirty="0">
              <a:solidFill>
                <a:schemeClr val="bg1"/>
              </a:solidFill>
              <a:latin typeface="Times New Roman" panose="02020603050405020304" pitchFamily="18" charset="0"/>
              <a:cs typeface="Times New Roman" panose="02020603050405020304" pitchFamily="18" charset="0"/>
            </a:endParaRPr>
          </a:p>
          <a:p>
            <a:endParaRPr lang="en-IN" dirty="0"/>
          </a:p>
          <a:p>
            <a:pPr marL="285750" indent="-285750">
              <a:buFont typeface="Wingdings" panose="05000000000000000000" pitchFamily="2" charset="2"/>
              <a:buChar char="q"/>
            </a:pPr>
            <a:r>
              <a:rPr lang="en-US" b="1" dirty="0">
                <a:solidFill>
                  <a:schemeClr val="accent2"/>
                </a:solidFill>
                <a:latin typeface="Times New Roman" panose="02020603050405020304" pitchFamily="18" charset="0"/>
                <a:cs typeface="Times New Roman" panose="02020603050405020304" pitchFamily="18" charset="0"/>
              </a:rPr>
              <a:t>Adapting to Modern Technology Trends</a:t>
            </a:r>
          </a:p>
          <a:p>
            <a:r>
              <a:rPr lang="en-US" dirty="0"/>
              <a:t>	</a:t>
            </a:r>
            <a:r>
              <a:rPr lang="en-US" sz="1600" dirty="0">
                <a:solidFill>
                  <a:schemeClr val="bg1"/>
                </a:solidFill>
                <a:latin typeface="Times New Roman" panose="02020603050405020304" pitchFamily="18" charset="0"/>
                <a:cs typeface="Times New Roman" panose="02020603050405020304" pitchFamily="18" charset="0"/>
              </a:rPr>
              <a:t>Leveraging modern technologies like the MERN stack, the platform ensures a responsive user experience. It meets current student demands while preparing the institution for future advancements. This adaptation maintains relevance in the digital landscape.</a:t>
            </a:r>
            <a:endParaRPr lang="en-IN"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90647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233</TotalTime>
  <Words>1665</Words>
  <Application>Microsoft Office PowerPoint</Application>
  <PresentationFormat>Widescreen</PresentationFormat>
  <Paragraphs>99</Paragraphs>
  <Slides>16</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Calibri</vt:lpstr>
      <vt:lpstr>Century Gothic</vt:lpstr>
      <vt:lpstr>Heebo</vt:lpstr>
      <vt:lpstr>Montserrat</vt:lpstr>
      <vt:lpstr>Times New Roman</vt:lpstr>
      <vt:lpstr>Wingdings</vt:lpstr>
      <vt:lpstr>Wingdings 3</vt:lpstr>
      <vt:lpstr>Ion Boardroom</vt:lpstr>
      <vt:lpstr> Rajiv Gandhi University Of Knowledge Technologies  Andhra Pradesh </vt:lpstr>
      <vt:lpstr>                Abstract </vt:lpstr>
      <vt:lpstr>PowerPoint Presentation</vt:lpstr>
      <vt:lpstr>Introduction to ABHIYANTH PRE-ORDER BOOKINGS </vt:lpstr>
      <vt:lpstr>LITERATURE</vt:lpstr>
      <vt:lpstr>Technology Framework</vt:lpstr>
      <vt:lpstr>Benefits of my Abhiyanth Pre-order Bookings</vt:lpstr>
      <vt:lpstr>Motivation of my Abhiyanth pre-order Bookings</vt:lpstr>
      <vt:lpstr>PowerPoint Presentation</vt:lpstr>
      <vt:lpstr>My Contributions to the Abhiyanth Pre-Order Bookings Application </vt:lpstr>
      <vt:lpstr>Modules in a Abhiyanth Pre-Order Bookings</vt:lpstr>
      <vt:lpstr>PowerPoint Presentation</vt:lpstr>
      <vt:lpstr>PowerPoint Presentation</vt:lpstr>
      <vt:lpstr>PowerPoint Presentation</vt:lpstr>
      <vt:lpstr>Conclusion and Future Enhancements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Kishore Mittapalli</dc:creator>
  <cp:lastModifiedBy>Kishore Mittapalli</cp:lastModifiedBy>
  <cp:revision>4</cp:revision>
  <dcterms:created xsi:type="dcterms:W3CDTF">2024-07-15T15:41:19Z</dcterms:created>
  <dcterms:modified xsi:type="dcterms:W3CDTF">2024-07-18T08:37:33Z</dcterms:modified>
</cp:coreProperties>
</file>

<file path=docProps/thumbnail.jpeg>
</file>